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tags/tag2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7.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8.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29.xml" ContentType="application/vnd.openxmlformats-officedocument.presentationml.notesSlide+xml"/>
  <Override PartName="/ppt/tags/tag70.xml" ContentType="application/vnd.openxmlformats-officedocument.presentationml.tags+xml"/>
  <Override PartName="/ppt/notesSlides/notesSlide30.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notesSlides/notesSlide31.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2.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3.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4.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35.xml" ContentType="application/vnd.openxmlformats-officedocument.presentationml.notesSlide+xml"/>
  <Override PartName="/ppt/tags/tag113.xml" ContentType="application/vnd.openxmlformats-officedocument.presentationml.tags+xml"/>
  <Override PartName="/ppt/notesSlides/notesSlide36.xml" ContentType="application/vnd.openxmlformats-officedocument.presentationml.notesSlide+xml"/>
  <Override PartName="/ppt/tags/tag11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1.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17.xml" ContentType="application/vnd.openxmlformats-officedocument.presentationml.tags+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111"/>
  </p:notesMasterIdLst>
  <p:handoutMasterIdLst>
    <p:handoutMasterId r:id="rId112"/>
  </p:handoutMasterIdLst>
  <p:sldIdLst>
    <p:sldId id="257" r:id="rId2"/>
    <p:sldId id="502" r:id="rId3"/>
    <p:sldId id="262" r:id="rId4"/>
    <p:sldId id="723" r:id="rId5"/>
    <p:sldId id="742" r:id="rId6"/>
    <p:sldId id="740" r:id="rId7"/>
    <p:sldId id="764" r:id="rId8"/>
    <p:sldId id="743" r:id="rId9"/>
    <p:sldId id="780" r:id="rId10"/>
    <p:sldId id="747" r:id="rId11"/>
    <p:sldId id="748" r:id="rId12"/>
    <p:sldId id="749" r:id="rId13"/>
    <p:sldId id="751" r:id="rId14"/>
    <p:sldId id="752" r:id="rId15"/>
    <p:sldId id="758" r:id="rId16"/>
    <p:sldId id="759" r:id="rId17"/>
    <p:sldId id="724" r:id="rId18"/>
    <p:sldId id="727" r:id="rId19"/>
    <p:sldId id="781" r:id="rId20"/>
    <p:sldId id="782" r:id="rId21"/>
    <p:sldId id="783" r:id="rId22"/>
    <p:sldId id="767" r:id="rId23"/>
    <p:sldId id="790" r:id="rId24"/>
    <p:sldId id="784" r:id="rId25"/>
    <p:sldId id="768" r:id="rId26"/>
    <p:sldId id="785" r:id="rId27"/>
    <p:sldId id="763" r:id="rId28"/>
    <p:sldId id="667" r:id="rId29"/>
    <p:sldId id="665" r:id="rId30"/>
    <p:sldId id="694" r:id="rId31"/>
    <p:sldId id="732" r:id="rId32"/>
    <p:sldId id="629" r:id="rId33"/>
    <p:sldId id="789" r:id="rId34"/>
    <p:sldId id="787" r:id="rId35"/>
    <p:sldId id="668" r:id="rId36"/>
    <p:sldId id="646" r:id="rId37"/>
    <p:sldId id="596" r:id="rId38"/>
    <p:sldId id="696" r:id="rId39"/>
    <p:sldId id="666" r:id="rId40"/>
    <p:sldId id="486" r:id="rId41"/>
    <p:sldId id="653" r:id="rId42"/>
    <p:sldId id="791" r:id="rId43"/>
    <p:sldId id="799" r:id="rId44"/>
    <p:sldId id="788" r:id="rId45"/>
    <p:sldId id="697" r:id="rId46"/>
    <p:sldId id="602" r:id="rId47"/>
    <p:sldId id="689" r:id="rId48"/>
    <p:sldId id="738" r:id="rId49"/>
    <p:sldId id="779" r:id="rId50"/>
    <p:sldId id="456" r:id="rId51"/>
    <p:sldId id="457" r:id="rId52"/>
    <p:sldId id="339" r:id="rId53"/>
    <p:sldId id="786" r:id="rId54"/>
    <p:sldId id="274" r:id="rId55"/>
    <p:sldId id="643" r:id="rId56"/>
    <p:sldId id="761" r:id="rId57"/>
    <p:sldId id="342" r:id="rId58"/>
    <p:sldId id="343" r:id="rId59"/>
    <p:sldId id="798" r:id="rId60"/>
    <p:sldId id="586" r:id="rId61"/>
    <p:sldId id="796" r:id="rId62"/>
    <p:sldId id="795" r:id="rId63"/>
    <p:sldId id="496" r:id="rId64"/>
    <p:sldId id="628" r:id="rId65"/>
    <p:sldId id="501" r:id="rId66"/>
    <p:sldId id="582" r:id="rId67"/>
    <p:sldId id="619" r:id="rId68"/>
    <p:sldId id="620" r:id="rId69"/>
    <p:sldId id="671" r:id="rId70"/>
    <p:sldId id="672" r:id="rId71"/>
    <p:sldId id="670" r:id="rId72"/>
    <p:sldId id="682" r:id="rId73"/>
    <p:sldId id="504" r:id="rId74"/>
    <p:sldId id="686" r:id="rId75"/>
    <p:sldId id="423" r:id="rId76"/>
    <p:sldId id="685" r:id="rId77"/>
    <p:sldId id="424" r:id="rId78"/>
    <p:sldId id="540" r:id="rId79"/>
    <p:sldId id="542" r:id="rId80"/>
    <p:sldId id="545" r:id="rId81"/>
    <p:sldId id="630" r:id="rId82"/>
    <p:sldId id="642" r:id="rId83"/>
    <p:sldId id="631" r:id="rId84"/>
    <p:sldId id="658" r:id="rId85"/>
    <p:sldId id="599" r:id="rId86"/>
    <p:sldId id="802" r:id="rId87"/>
    <p:sldId id="673" r:id="rId88"/>
    <p:sldId id="678" r:id="rId89"/>
    <p:sldId id="675" r:id="rId90"/>
    <p:sldId id="674" r:id="rId91"/>
    <p:sldId id="801" r:id="rId92"/>
    <p:sldId id="804" r:id="rId93"/>
    <p:sldId id="800" r:id="rId94"/>
    <p:sldId id="803" r:id="rId95"/>
    <p:sldId id="769" r:id="rId96"/>
    <p:sldId id="770" r:id="rId97"/>
    <p:sldId id="771" r:id="rId98"/>
    <p:sldId id="772" r:id="rId99"/>
    <p:sldId id="773" r:id="rId100"/>
    <p:sldId id="775" r:id="rId101"/>
    <p:sldId id="776" r:id="rId102"/>
    <p:sldId id="777" r:id="rId103"/>
    <p:sldId id="778" r:id="rId104"/>
    <p:sldId id="490" r:id="rId105"/>
    <p:sldId id="634" r:id="rId106"/>
    <p:sldId id="421" r:id="rId107"/>
    <p:sldId id="792" r:id="rId108"/>
    <p:sldId id="794" r:id="rId109"/>
    <p:sldId id="797" r:id="rId110"/>
  </p:sldIdLst>
  <p:sldSz cx="12192000" cy="6858000"/>
  <p:notesSz cx="7315200" cy="9601200"/>
  <p:embeddedFontLst>
    <p:embeddedFont>
      <p:font typeface="Book Antiqua" panose="02040602050305030304" pitchFamily="18" charset="0"/>
      <p:regular r:id="rId113"/>
      <p:bold r:id="rId114"/>
      <p:italic r:id="rId115"/>
      <p:boldItalic r:id="rId116"/>
    </p:embeddedFont>
    <p:embeddedFont>
      <p:font typeface="Calibri" panose="020F0502020204030204" pitchFamily="34" charset="0"/>
      <p:regular r:id="rId117"/>
      <p:bold r:id="rId118"/>
      <p:italic r:id="rId119"/>
      <p:boldItalic r:id="rId120"/>
    </p:embeddedFont>
    <p:embeddedFont>
      <p:font typeface="Cambria Math" panose="02040503050406030204" pitchFamily="18" charset="0"/>
      <p:regular r:id="rId121"/>
    </p:embeddedFont>
    <p:embeddedFont>
      <p:font typeface="Candara" panose="020E0502030303020204" pitchFamily="34" charset="0"/>
      <p:regular r:id="rId122"/>
      <p:bold r:id="rId123"/>
      <p:italic r:id="rId124"/>
      <p:boldItalic r:id="rId125"/>
    </p:embeddedFont>
    <p:embeddedFont>
      <p:font typeface="Century Gothic" panose="020B0502020202020204" pitchFamily="34" charset="0"/>
      <p:regular r:id="rId126"/>
      <p:bold r:id="rId127"/>
      <p:italic r:id="rId128"/>
      <p:boldItalic r:id="rId129"/>
    </p:embeddedFont>
    <p:embeddedFont>
      <p:font typeface="Helvetica" panose="020B0604020202020204" pitchFamily="34" charset="0"/>
      <p:regular r:id="rId130"/>
      <p:bold r:id="rId131"/>
      <p:italic r:id="rId132"/>
      <p:boldItalic r:id="rId133"/>
    </p:embeddedFont>
    <p:embeddedFont>
      <p:font typeface="Lato" panose="020F0502020204030203" pitchFamily="34" charset="0"/>
      <p:regular r:id="rId134"/>
      <p:bold r:id="rId135"/>
      <p:italic r:id="rId136"/>
      <p:boldItalic r:id="rId137"/>
    </p:embeddedFont>
    <p:embeddedFont>
      <p:font typeface="MT Extra" panose="05050102010205020202" pitchFamily="18" charset="2"/>
      <p:regular r:id="rId138"/>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7" autoAdjust="0"/>
    <p:restoredTop sz="80145" autoAdjust="0"/>
  </p:normalViewPr>
  <p:slideViewPr>
    <p:cSldViewPr snapToGrid="0">
      <p:cViewPr varScale="1">
        <p:scale>
          <a:sx n="57" d="100"/>
          <a:sy n="57" d="100"/>
        </p:scale>
        <p:origin x="96" y="81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0" d="100"/>
        <a:sy n="60" d="100"/>
      </p:scale>
      <p:origin x="0" y="-2898"/>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5.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1.fntdata"/><Relationship Id="rId128"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fntdata"/><Relationship Id="rId118" Type="http://schemas.openxmlformats.org/officeDocument/2006/relationships/font" Target="fonts/font6.fntdata"/><Relationship Id="rId134" Type="http://schemas.openxmlformats.org/officeDocument/2006/relationships/font" Target="fonts/font22.fntdata"/><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12.fntdata"/><Relationship Id="rId129"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2.fntdata"/><Relationship Id="rId119" Type="http://schemas.openxmlformats.org/officeDocument/2006/relationships/font" Target="fonts/font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8.fntdata"/><Relationship Id="rId135" Type="http://schemas.openxmlformats.org/officeDocument/2006/relationships/font" Target="fonts/font2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8.fntdata"/><Relationship Id="rId125" Type="http://schemas.openxmlformats.org/officeDocument/2006/relationships/font" Target="fonts/font13.fntdata"/><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font" Target="fonts/font3.fntdata"/><Relationship Id="rId131" Type="http://schemas.openxmlformats.org/officeDocument/2006/relationships/font" Target="fonts/font19.fntdata"/><Relationship Id="rId136" Type="http://schemas.openxmlformats.org/officeDocument/2006/relationships/font" Target="fonts/font24.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9.fntdata"/><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fntdata"/><Relationship Id="rId137"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32" Type="http://schemas.openxmlformats.org/officeDocument/2006/relationships/font" Target="fonts/font2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handoutMaster" Target="handoutMasters/handoutMaster1.xml"/><Relationship Id="rId133" Type="http://schemas.openxmlformats.org/officeDocument/2006/relationships/font" Target="fonts/font21.fntdata"/><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9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turn data into insights. We search for the simplest hypotheses that would be consistent with the observations. </a:t>
            </a:r>
          </a:p>
        </p:txBody>
      </p:sp>
      <p:sp>
        <p:nvSpPr>
          <p:cNvPr id="4" name="Slide Number Placeholder 3"/>
          <p:cNvSpPr>
            <a:spLocks noGrp="1"/>
          </p:cNvSpPr>
          <p:nvPr>
            <p:ph type="sldNum" sz="quarter" idx="5"/>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30194292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61768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26</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653177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4085441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30</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fails when the flow rate slows?</a:t>
            </a:r>
          </a:p>
        </p:txBody>
      </p:sp>
      <p:sp>
        <p:nvSpPr>
          <p:cNvPr id="4" name="Slide Number Placeholder 3"/>
          <p:cNvSpPr>
            <a:spLocks noGrp="1"/>
          </p:cNvSpPr>
          <p:nvPr>
            <p:ph type="sldNum" sz="quarter" idx="5"/>
          </p:nvPr>
        </p:nvSpPr>
        <p:spPr/>
        <p:txBody>
          <a:bodyPr/>
          <a:lstStyle/>
          <a:p>
            <a:fld id="{4680736C-C557-4F27-A92F-FA435A243315}" type="slidenum">
              <a:rPr lang="en-US" smtClean="0"/>
              <a:pPr/>
              <a:t>32</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Perhaps split into teams here to brainstorm how to make the floc filter work better</a:t>
            </a:r>
          </a:p>
        </p:txBody>
      </p:sp>
      <p:sp>
        <p:nvSpPr>
          <p:cNvPr id="4" name="Slide Number Placeholder 3"/>
          <p:cNvSpPr>
            <a:spLocks noGrp="1"/>
          </p:cNvSpPr>
          <p:nvPr>
            <p:ph type="sldNum" sz="quarter" idx="5"/>
          </p:nvPr>
        </p:nvSpPr>
        <p:spPr/>
        <p:txBody>
          <a:bodyPr/>
          <a:lstStyle/>
          <a:p>
            <a:fld id="{4680736C-C557-4F27-A92F-FA435A243315}" type="slidenum">
              <a:rPr lang="en-US" smtClean="0"/>
              <a:pPr/>
              <a:t>33</a:t>
            </a:fld>
            <a:endParaRPr lang="en-US"/>
          </a:p>
        </p:txBody>
      </p:sp>
    </p:spTree>
    <p:extLst>
      <p:ext uri="{BB962C8B-B14F-4D97-AF65-F5344CB8AC3E}">
        <p14:creationId xmlns:p14="http://schemas.microsoft.com/office/powerpoint/2010/main" val="26021239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34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809591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38</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40</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solidFill>
                  <a:schemeClr val="accent4"/>
                </a:solidFill>
              </a:rPr>
              <a:t>(50 mm)(1 m)(1 mm/s) = 50 mL/s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41</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44</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0507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45</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46</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47</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48</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50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53</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2794845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57</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58</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59</a:t>
            </a:fld>
            <a:endParaRPr lang="en-US"/>
          </a:p>
        </p:txBody>
      </p:sp>
    </p:spTree>
    <p:extLst>
      <p:ext uri="{BB962C8B-B14F-4D97-AF65-F5344CB8AC3E}">
        <p14:creationId xmlns:p14="http://schemas.microsoft.com/office/powerpoint/2010/main" val="3663903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61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3398571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65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71</a:t>
            </a:fld>
            <a:endParaRPr lang="en-US"/>
          </a:p>
        </p:txBody>
      </p:sp>
    </p:spTree>
    <p:extLst>
      <p:ext uri="{BB962C8B-B14F-4D97-AF65-F5344CB8AC3E}">
        <p14:creationId xmlns:p14="http://schemas.microsoft.com/office/powerpoint/2010/main" val="39216221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74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Floc-filter/Sed.</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75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r>
              <a:rPr lang="en-US" dirty="0"/>
              <a:t>CAPÍTULO 4</a:t>
            </a:r>
          </a:p>
          <a:p>
            <a:endParaRPr lang="en-US" dirty="0"/>
          </a:p>
          <a:p>
            <a:r>
              <a:rPr lang="en-US" dirty="0"/>
              <a:t>DECANTADORES LAMINARES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76</a:t>
            </a:fld>
            <a:endParaRPr lang="en-US"/>
          </a:p>
        </p:txBody>
      </p:sp>
    </p:spTree>
    <p:extLst>
      <p:ext uri="{BB962C8B-B14F-4D97-AF65-F5344CB8AC3E}">
        <p14:creationId xmlns:p14="http://schemas.microsoft.com/office/powerpoint/2010/main" val="40832163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77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be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be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80</a:t>
            </a:fld>
            <a:endParaRPr lang="en-US"/>
          </a:p>
        </p:txBody>
      </p:sp>
    </p:spTree>
    <p:extLst>
      <p:ext uri="{BB962C8B-B14F-4D97-AF65-F5344CB8AC3E}">
        <p14:creationId xmlns:p14="http://schemas.microsoft.com/office/powerpoint/2010/main" val="42977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82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85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104</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106</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80736C-C557-4F27-A92F-FA435A243315}" type="slidenum">
              <a:rPr lang="en-US" smtClean="0"/>
              <a:pPr/>
              <a:t>108</a:t>
            </a:fld>
            <a:endParaRPr lang="en-US"/>
          </a:p>
        </p:txBody>
      </p:sp>
    </p:spTree>
    <p:extLst>
      <p:ext uri="{BB962C8B-B14F-4D97-AF65-F5344CB8AC3E}">
        <p14:creationId xmlns:p14="http://schemas.microsoft.com/office/powerpoint/2010/main" val="4114863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109</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64058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12</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3256189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Story</a:t>
            </a:r>
          </a:p>
          <a:p>
            <a:r>
              <a:rPr lang="en-US" dirty="0"/>
              <a:t>Big green flocs from flocculator form blue floc filters in the plate settler</a:t>
            </a:r>
          </a:p>
          <a:p>
            <a:r>
              <a:rPr lang="en-US" dirty="0"/>
              <a:t>Red flocs</a:t>
            </a:r>
          </a:p>
        </p:txBody>
      </p:sp>
      <p:sp>
        <p:nvSpPr>
          <p:cNvPr id="4" name="Slide Number Placeholder 3"/>
          <p:cNvSpPr>
            <a:spLocks noGrp="1"/>
          </p:cNvSpPr>
          <p:nvPr>
            <p:ph type="sldNum" sz="quarter" idx="5"/>
          </p:nvPr>
        </p:nvSpPr>
        <p:spPr/>
        <p:txBody>
          <a:bodyPr/>
          <a:lstStyle/>
          <a:p>
            <a:pPr marL="0" marR="0" lvl="0" indent="0" algn="r" defTabSz="966788" rtl="0" eaLnBrk="1" fontAlgn="base" latinLnBrk="0" hangingPunct="1">
              <a:lnSpc>
                <a:spcPct val="100000"/>
              </a:lnSpc>
              <a:spcBef>
                <a:spcPct val="0"/>
              </a:spcBef>
              <a:spcAft>
                <a:spcPct val="0"/>
              </a:spcAft>
              <a:buClrTx/>
              <a:buSzTx/>
              <a:buFontTx/>
              <a:buNone/>
              <a:tabLst/>
              <a:defRPr/>
            </a:pPr>
            <a:fld id="{4680736C-C557-4F27-A92F-FA435A243315}" type="slidenum">
              <a:rPr kumimoji="0" lang="en-US" sz="1300" b="0" i="0" u="none" strike="noStrike" kern="1200" cap="none" spc="0" normalizeH="0" baseline="0" noProof="0" smtClean="0">
                <a:ln>
                  <a:noFill/>
                </a:ln>
                <a:solidFill>
                  <a:srgbClr val="000000"/>
                </a:solidFill>
                <a:effectLst/>
                <a:uLnTx/>
                <a:uFillTx/>
                <a:latin typeface="Arial" charset="0"/>
                <a:ea typeface="+mn-ea"/>
                <a:cs typeface="+mn-cs"/>
              </a:rPr>
              <a:pPr marL="0" marR="0" lvl="0" indent="0" algn="r" defTabSz="966788" rtl="0" eaLnBrk="1" fontAlgn="base" latinLnBrk="0" hangingPunct="1">
                <a:lnSpc>
                  <a:spcPct val="100000"/>
                </a:lnSpc>
                <a:spcBef>
                  <a:spcPct val="0"/>
                </a:spcBef>
                <a:spcAft>
                  <a:spcPct val="0"/>
                </a:spcAft>
                <a:buClrTx/>
                <a:buSzTx/>
                <a:buFontTx/>
                <a:buNone/>
                <a:tabLst/>
                <a:defRPr/>
              </a:pPr>
              <a:t>21</a:t>
            </a:fld>
            <a:endParaRPr kumimoji="0" lang="en-US" sz="1300" b="0" i="0" u="none" strike="noStrike" kern="1200" cap="none" spc="0" normalizeH="0" baseline="0" noProof="0">
              <a:ln>
                <a:noFill/>
              </a:ln>
              <a:solidFill>
                <a:srgbClr val="000000"/>
              </a:solidFill>
              <a:effectLst/>
              <a:uLnTx/>
              <a:uFillTx/>
              <a:latin typeface="Arial" charset="0"/>
              <a:ea typeface="+mn-ea"/>
              <a:cs typeface="+mn-cs"/>
            </a:endParaRPr>
          </a:p>
        </p:txBody>
      </p:sp>
    </p:spTree>
    <p:extLst>
      <p:ext uri="{BB962C8B-B14F-4D97-AF65-F5344CB8AC3E}">
        <p14:creationId xmlns:p14="http://schemas.microsoft.com/office/powerpoint/2010/main" val="1047650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10/11/2022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117.xml"/><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63.xml"/><Relationship Id="rId1" Type="http://schemas.openxmlformats.org/officeDocument/2006/relationships/slideLayout" Target="../slideLayouts/slideLayout3.xml"/><Relationship Id="rId6" Type="http://schemas.openxmlformats.org/officeDocument/2006/relationships/slide" Target="slide5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8.xml"/><Relationship Id="rId13" Type="http://schemas.openxmlformats.org/officeDocument/2006/relationships/image" Target="../media/image41.png"/><Relationship Id="rId3" Type="http://schemas.openxmlformats.org/officeDocument/2006/relationships/tags" Target="../tags/tag5.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39.png"/><Relationship Id="rId5" Type="http://schemas.openxmlformats.org/officeDocument/2006/relationships/tags" Target="../tags/tag7.xml"/><Relationship Id="rId10" Type="http://schemas.openxmlformats.org/officeDocument/2006/relationships/image" Target="../media/image38.png"/><Relationship Id="rId4" Type="http://schemas.openxmlformats.org/officeDocument/2006/relationships/tags" Target="../tags/tag6.xml"/><Relationship Id="rId9" Type="http://schemas.openxmlformats.org/officeDocument/2006/relationships/image" Target="../media/image37.png"/><Relationship Id="rId14" Type="http://schemas.openxmlformats.org/officeDocument/2006/relationships/image" Target="../media/image42.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9.xml"/><Relationship Id="rId13" Type="http://schemas.openxmlformats.org/officeDocument/2006/relationships/image" Target="../media/image39.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41.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42.png"/><Relationship Id="rId5" Type="http://schemas.openxmlformats.org/officeDocument/2006/relationships/tags" Target="../tags/tag13.xml"/><Relationship Id="rId10" Type="http://schemas.openxmlformats.org/officeDocument/2006/relationships/image" Target="../media/image43.png"/><Relationship Id="rId4" Type="http://schemas.openxmlformats.org/officeDocument/2006/relationships/tags" Target="../tags/tag12.xml"/><Relationship Id="rId9" Type="http://schemas.openxmlformats.org/officeDocument/2006/relationships/image" Target="../media/image37.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43.png"/><Relationship Id="rId5" Type="http://schemas.openxmlformats.org/officeDocument/2006/relationships/image" Target="../media/image37.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19.xml"/><Relationship Id="rId7" Type="http://schemas.openxmlformats.org/officeDocument/2006/relationships/notesSlide" Target="../notesSlides/notesSlide11.xml"/><Relationship Id="rId12" Type="http://schemas.openxmlformats.org/officeDocument/2006/relationships/image" Target="../media/image4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1.xml"/><Relationship Id="rId10" Type="http://schemas.openxmlformats.org/officeDocument/2006/relationships/image" Target="../media/image41.png"/><Relationship Id="rId4" Type="http://schemas.openxmlformats.org/officeDocument/2006/relationships/tags" Target="../tags/tag20.xml"/><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24.xml"/><Relationship Id="rId7" Type="http://schemas.openxmlformats.org/officeDocument/2006/relationships/notesSlide" Target="../notesSlides/notesSlide12.xml"/><Relationship Id="rId12" Type="http://schemas.openxmlformats.org/officeDocument/2006/relationships/image" Target="../media/image40.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26.xml"/><Relationship Id="rId10" Type="http://schemas.openxmlformats.org/officeDocument/2006/relationships/image" Target="../media/image41.png"/><Relationship Id="rId4" Type="http://schemas.openxmlformats.org/officeDocument/2006/relationships/tags" Target="../tags/tag25.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50.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s://www.youtube.com/watch?v=vZ2f6mduEl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30.xml"/><Relationship Id="rId7" Type="http://schemas.openxmlformats.org/officeDocument/2006/relationships/notesSlide" Target="../notesSlides/notesSlide17.xml"/><Relationship Id="rId12" Type="http://schemas.openxmlformats.org/officeDocument/2006/relationships/image" Target="../media/image40.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5.xml"/><Relationship Id="rId11" Type="http://schemas.openxmlformats.org/officeDocument/2006/relationships/image" Target="../media/image39.png"/><Relationship Id="rId5" Type="http://schemas.openxmlformats.org/officeDocument/2006/relationships/tags" Target="../tags/tag32.xml"/><Relationship Id="rId10" Type="http://schemas.openxmlformats.org/officeDocument/2006/relationships/image" Target="../media/image41.png"/><Relationship Id="rId4" Type="http://schemas.openxmlformats.org/officeDocument/2006/relationships/tags" Target="../tags/tag31.xml"/><Relationship Id="rId9"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7.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6.xml.rels><?xml version="1.0" encoding="UTF-8" standalone="yes"?>
<Relationships xmlns="http://schemas.openxmlformats.org/package/2006/relationships"><Relationship Id="rId3" Type="http://schemas.openxmlformats.org/officeDocument/2006/relationships/video" Target="https://www.youtube.com/embed/wa66el51uiY" TargetMode="External"/><Relationship Id="rId7" Type="http://schemas.openxmlformats.org/officeDocument/2006/relationships/image" Target="../media/image61.jpeg"/><Relationship Id="rId2" Type="http://schemas.openxmlformats.org/officeDocument/2006/relationships/video" Target="https://www.youtube.com/embed/bQgMdkO0qUA" TargetMode="External"/><Relationship Id="rId1" Type="http://schemas.openxmlformats.org/officeDocument/2006/relationships/video" Target="https://www.youtube.com/embed/bf3fRxmk2VU" TargetMode="Externa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63.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ideo" Target="https://www.youtube.com/embed/oHcKJD_OdfI?autoplay=1&amp;mute=1&amp;start=388&amp;end=398&amp;showinfo=0&amp;rel=0" TargetMode="Externa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5.jpeg"/><Relationship Id="rId7" Type="http://schemas.openxmlformats.org/officeDocument/2006/relationships/image" Target="../media/image64.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35.xml"/><Relationship Id="rId7" Type="http://schemas.openxmlformats.org/officeDocument/2006/relationships/image" Target="../media/image70.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69.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7.png"/><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40.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slideLayout" Target="../slideLayouts/slideLayout5.xml"/><Relationship Id="rId10" Type="http://schemas.openxmlformats.org/officeDocument/2006/relationships/image" Target="../media/image78.png"/><Relationship Id="rId4" Type="http://schemas.openxmlformats.org/officeDocument/2006/relationships/tags" Target="../tags/tag41.xml"/><Relationship Id="rId9"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tags" Target="../tags/tag44.xml"/><Relationship Id="rId7" Type="http://schemas.openxmlformats.org/officeDocument/2006/relationships/notesSlide" Target="../notesSlides/notesSlide21.xml"/><Relationship Id="rId12" Type="http://schemas.openxmlformats.org/officeDocument/2006/relationships/image" Target="../media/image40.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tags" Target="../tags/tag46.xml"/><Relationship Id="rId10" Type="http://schemas.openxmlformats.org/officeDocument/2006/relationships/image" Target="../media/image41.png"/><Relationship Id="rId4" Type="http://schemas.openxmlformats.org/officeDocument/2006/relationships/tags" Target="../tags/tag45.xml"/><Relationship Id="rId9"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video" Target="https://www.youtube.com/embed/xh9dTjWRoto" TargetMode="External"/><Relationship Id="rId6" Type="http://schemas.openxmlformats.org/officeDocument/2006/relationships/image" Target="../media/image7.png"/><Relationship Id="rId5" Type="http://schemas.openxmlformats.org/officeDocument/2006/relationships/image" Target="../media/image82.jpeg"/><Relationship Id="rId4" Type="http://schemas.openxmlformats.org/officeDocument/2006/relationships/image" Target="../media/image81.jpeg"/></Relationships>
</file>

<file path=ppt/slides/_rels/slide4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tags" Target="../tags/tag49.xml"/><Relationship Id="rId7" Type="http://schemas.openxmlformats.org/officeDocument/2006/relationships/image" Target="../media/image83.png"/><Relationship Id="rId12" Type="http://schemas.openxmlformats.org/officeDocument/2006/relationships/image" Target="../media/image7.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notesSlide" Target="../notesSlides/notesSlide23.xml"/><Relationship Id="rId11" Type="http://schemas.openxmlformats.org/officeDocument/2006/relationships/image" Target="../media/image87.jpeg"/><Relationship Id="rId5" Type="http://schemas.openxmlformats.org/officeDocument/2006/relationships/slideLayout" Target="../slideLayouts/slideLayout2.xml"/><Relationship Id="rId10" Type="http://schemas.openxmlformats.org/officeDocument/2006/relationships/image" Target="../media/image86.png"/><Relationship Id="rId4" Type="http://schemas.openxmlformats.org/officeDocument/2006/relationships/tags" Target="../tags/tag50.xml"/><Relationship Id="rId9"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55.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95.png"/><Relationship Id="rId3" Type="http://schemas.openxmlformats.org/officeDocument/2006/relationships/tags" Target="../tags/tag52.xml"/><Relationship Id="rId7" Type="http://schemas.openxmlformats.org/officeDocument/2006/relationships/slideLayout" Target="../slideLayouts/slideLayout2.xml"/><Relationship Id="rId12" Type="http://schemas.openxmlformats.org/officeDocument/2006/relationships/image" Target="../media/image94.wmf"/><Relationship Id="rId17" Type="http://schemas.openxmlformats.org/officeDocument/2006/relationships/image" Target="../media/image99.png"/><Relationship Id="rId2" Type="http://schemas.openxmlformats.org/officeDocument/2006/relationships/tags" Target="../tags/tag51.xml"/><Relationship Id="rId16" Type="http://schemas.openxmlformats.org/officeDocument/2006/relationships/image" Target="../media/image98.png"/><Relationship Id="rId1" Type="http://schemas.openxmlformats.org/officeDocument/2006/relationships/vmlDrawing" Target="../drawings/vmlDrawing2.vml"/><Relationship Id="rId6" Type="http://schemas.openxmlformats.org/officeDocument/2006/relationships/tags" Target="../tags/tag55.xml"/><Relationship Id="rId11" Type="http://schemas.openxmlformats.org/officeDocument/2006/relationships/oleObject" Target="../embeddings/oleObject3.bin"/><Relationship Id="rId5" Type="http://schemas.openxmlformats.org/officeDocument/2006/relationships/tags" Target="../tags/tag54.xml"/><Relationship Id="rId15" Type="http://schemas.openxmlformats.org/officeDocument/2006/relationships/image" Target="../media/image97.png"/><Relationship Id="rId10" Type="http://schemas.openxmlformats.org/officeDocument/2006/relationships/image" Target="../media/image93.wmf"/><Relationship Id="rId4" Type="http://schemas.openxmlformats.org/officeDocument/2006/relationships/tags" Target="../tags/tag53.xml"/><Relationship Id="rId9" Type="http://schemas.openxmlformats.org/officeDocument/2006/relationships/oleObject" Target="../embeddings/oleObject2.bin"/><Relationship Id="rId14" Type="http://schemas.openxmlformats.org/officeDocument/2006/relationships/image" Target="../media/image96.png"/></Relationships>
</file>

<file path=ppt/slides/_rels/slide5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58.xml"/><Relationship Id="rId7" Type="http://schemas.openxmlformats.org/officeDocument/2006/relationships/notesSlide" Target="../notesSlides/notesSlide27.xml"/><Relationship Id="rId12" Type="http://schemas.openxmlformats.org/officeDocument/2006/relationships/image" Target="../media/image98.pn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11" Type="http://schemas.openxmlformats.org/officeDocument/2006/relationships/image" Target="../media/image97.png"/><Relationship Id="rId5" Type="http://schemas.openxmlformats.org/officeDocument/2006/relationships/tags" Target="../tags/tag60.xml"/><Relationship Id="rId10" Type="http://schemas.openxmlformats.org/officeDocument/2006/relationships/image" Target="../media/image96.png"/><Relationship Id="rId4" Type="http://schemas.openxmlformats.org/officeDocument/2006/relationships/tags" Target="../tags/tag59.xml"/><Relationship Id="rId9" Type="http://schemas.openxmlformats.org/officeDocument/2006/relationships/image" Target="../media/image95.png"/></Relationships>
</file>

<file path=ppt/slides/_rels/slide5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tags" Target="../tags/tag63.xml"/><Relationship Id="rId7" Type="http://schemas.openxmlformats.org/officeDocument/2006/relationships/hyperlink" Target="https://www.brentwoodindustries.com/water-wastewater-products/tube-settlers/" TargetMode="Externa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hyperlink" Target="http://www.abebooks.com/servlet/SearchResults?an=Christopher+R.+Schulz,Daniel+A.+Okun&amp;cm_sp=det-_-bdp-_-author" TargetMode="External"/><Relationship Id="rId5" Type="http://schemas.openxmlformats.org/officeDocument/2006/relationships/notesSlide" Target="../notesSlides/notesSlide28.xml"/><Relationship Id="rId10" Type="http://schemas.openxmlformats.org/officeDocument/2006/relationships/image" Target="../media/image102.png"/><Relationship Id="rId4" Type="http://schemas.openxmlformats.org/officeDocument/2006/relationships/slideLayout" Target="../slideLayouts/slideLayout2.xml"/><Relationship Id="rId9" Type="http://schemas.openxmlformats.org/officeDocument/2006/relationships/image" Target="../media/image101.png"/></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29.xml"/><Relationship Id="rId13" Type="http://schemas.openxmlformats.org/officeDocument/2006/relationships/image" Target="../media/image39.png"/><Relationship Id="rId3" Type="http://schemas.openxmlformats.org/officeDocument/2006/relationships/tags" Target="../tags/tag66.xml"/><Relationship Id="rId7" Type="http://schemas.openxmlformats.org/officeDocument/2006/relationships/slideLayout" Target="../slideLayouts/slideLayout5.xml"/><Relationship Id="rId12" Type="http://schemas.openxmlformats.org/officeDocument/2006/relationships/image" Target="../media/image41.png"/><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image" Target="../media/image42.png"/><Relationship Id="rId5" Type="http://schemas.openxmlformats.org/officeDocument/2006/relationships/tags" Target="../tags/tag68.xml"/><Relationship Id="rId10" Type="http://schemas.openxmlformats.org/officeDocument/2006/relationships/image" Target="../media/image38.png"/><Relationship Id="rId4" Type="http://schemas.openxmlformats.org/officeDocument/2006/relationships/tags" Target="../tags/tag67.xml"/><Relationship Id="rId9" Type="http://schemas.openxmlformats.org/officeDocument/2006/relationships/image" Target="../media/image37.png"/><Relationship Id="rId1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71.xml"/><Relationship Id="rId6" Type="http://schemas.openxmlformats.org/officeDocument/2006/relationships/image" Target="../media/image92.png"/><Relationship Id="rId5" Type="http://schemas.openxmlformats.org/officeDocument/2006/relationships/image" Target="../media/image104.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8" Type="http://schemas.openxmlformats.org/officeDocument/2006/relationships/tags" Target="../tags/tag79.xml"/><Relationship Id="rId13" Type="http://schemas.openxmlformats.org/officeDocument/2006/relationships/image" Target="../media/image106.png"/><Relationship Id="rId18" Type="http://schemas.openxmlformats.org/officeDocument/2006/relationships/image" Target="../media/image111.png"/><Relationship Id="rId3" Type="http://schemas.openxmlformats.org/officeDocument/2006/relationships/tags" Target="../tags/tag74.xml"/><Relationship Id="rId7" Type="http://schemas.openxmlformats.org/officeDocument/2006/relationships/tags" Target="../tags/tag78.xml"/><Relationship Id="rId12" Type="http://schemas.openxmlformats.org/officeDocument/2006/relationships/image" Target="../media/image103.png"/><Relationship Id="rId17" Type="http://schemas.openxmlformats.org/officeDocument/2006/relationships/image" Target="../media/image110.png"/><Relationship Id="rId2" Type="http://schemas.openxmlformats.org/officeDocument/2006/relationships/tags" Target="../tags/tag73.xml"/><Relationship Id="rId16" Type="http://schemas.openxmlformats.org/officeDocument/2006/relationships/image" Target="../media/image109.png"/><Relationship Id="rId1" Type="http://schemas.openxmlformats.org/officeDocument/2006/relationships/tags" Target="../tags/tag72.xml"/><Relationship Id="rId6" Type="http://schemas.openxmlformats.org/officeDocument/2006/relationships/tags" Target="../tags/tag77.xml"/><Relationship Id="rId11" Type="http://schemas.openxmlformats.org/officeDocument/2006/relationships/image" Target="../media/image105.png"/><Relationship Id="rId5" Type="http://schemas.openxmlformats.org/officeDocument/2006/relationships/tags" Target="../tags/tag76.xml"/><Relationship Id="rId15" Type="http://schemas.openxmlformats.org/officeDocument/2006/relationships/image" Target="../media/image108.png"/><Relationship Id="rId10" Type="http://schemas.openxmlformats.org/officeDocument/2006/relationships/notesSlide" Target="../notesSlides/notesSlide31.xml"/><Relationship Id="rId19" Type="http://schemas.openxmlformats.org/officeDocument/2006/relationships/image" Target="../media/image92.png"/><Relationship Id="rId4" Type="http://schemas.openxmlformats.org/officeDocument/2006/relationships/tags" Target="../tags/tag75.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8.xml.rels><?xml version="1.0" encoding="UTF-8" standalone="yes"?>
<Relationships xmlns="http://schemas.openxmlformats.org/package/2006/relationships"><Relationship Id="rId8" Type="http://schemas.openxmlformats.org/officeDocument/2006/relationships/tags" Target="../tags/tag87.xml"/><Relationship Id="rId13" Type="http://schemas.openxmlformats.org/officeDocument/2006/relationships/image" Target="../media/image114.png"/><Relationship Id="rId18" Type="http://schemas.openxmlformats.org/officeDocument/2006/relationships/image" Target="../media/image117.png"/><Relationship Id="rId3" Type="http://schemas.openxmlformats.org/officeDocument/2006/relationships/tags" Target="../tags/tag82.xml"/><Relationship Id="rId21" Type="http://schemas.openxmlformats.org/officeDocument/2006/relationships/image" Target="../media/image92.png"/><Relationship Id="rId7" Type="http://schemas.openxmlformats.org/officeDocument/2006/relationships/tags" Target="../tags/tag86.xml"/><Relationship Id="rId12" Type="http://schemas.openxmlformats.org/officeDocument/2006/relationships/image" Target="../media/image113.png"/><Relationship Id="rId17" Type="http://schemas.openxmlformats.org/officeDocument/2006/relationships/image" Target="../media/image116.png"/><Relationship Id="rId2" Type="http://schemas.openxmlformats.org/officeDocument/2006/relationships/tags" Target="../tags/tag81.xml"/><Relationship Id="rId16" Type="http://schemas.openxmlformats.org/officeDocument/2006/relationships/image" Target="../media/image115.png"/><Relationship Id="rId20" Type="http://schemas.openxmlformats.org/officeDocument/2006/relationships/image" Target="../media/image119.png"/><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112.wmf"/><Relationship Id="rId5" Type="http://schemas.openxmlformats.org/officeDocument/2006/relationships/tags" Target="../tags/tag84.xml"/><Relationship Id="rId15" Type="http://schemas.openxmlformats.org/officeDocument/2006/relationships/image" Target="../media/image108.png"/><Relationship Id="rId10" Type="http://schemas.openxmlformats.org/officeDocument/2006/relationships/notesSlide" Target="../notesSlides/notesSlide32.xml"/><Relationship Id="rId19" Type="http://schemas.openxmlformats.org/officeDocument/2006/relationships/image" Target="../media/image118.png"/><Relationship Id="rId4" Type="http://schemas.openxmlformats.org/officeDocument/2006/relationships/tags" Target="../tags/tag83.xml"/><Relationship Id="rId9" Type="http://schemas.openxmlformats.org/officeDocument/2006/relationships/slideLayout" Target="../slideLayouts/slideLayout5.xml"/><Relationship Id="rId14" Type="http://schemas.openxmlformats.org/officeDocument/2006/relationships/image" Target="../media/image107.png"/></Relationships>
</file>

<file path=ppt/slides/_rels/slide59.xml.rels><?xml version="1.0" encoding="UTF-8" standalone="yes"?>
<Relationships xmlns="http://schemas.openxmlformats.org/package/2006/relationships"><Relationship Id="rId8" Type="http://schemas.openxmlformats.org/officeDocument/2006/relationships/notesSlide" Target="../notesSlides/notesSlide33.xml"/><Relationship Id="rId13" Type="http://schemas.openxmlformats.org/officeDocument/2006/relationships/image" Target="../media/image124.png"/><Relationship Id="rId3" Type="http://schemas.openxmlformats.org/officeDocument/2006/relationships/tags" Target="../tags/tag90.xml"/><Relationship Id="rId7" Type="http://schemas.openxmlformats.org/officeDocument/2006/relationships/slideLayout" Target="../slideLayouts/slideLayout2.xml"/><Relationship Id="rId12" Type="http://schemas.openxmlformats.org/officeDocument/2006/relationships/image" Target="../media/image123.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image" Target="../media/image122.png"/><Relationship Id="rId5" Type="http://schemas.openxmlformats.org/officeDocument/2006/relationships/tags" Target="../tags/tag92.xml"/><Relationship Id="rId15" Type="http://schemas.openxmlformats.org/officeDocument/2006/relationships/image" Target="../media/image126.png"/><Relationship Id="rId10" Type="http://schemas.openxmlformats.org/officeDocument/2006/relationships/image" Target="../media/image121.png"/><Relationship Id="rId4" Type="http://schemas.openxmlformats.org/officeDocument/2006/relationships/tags" Target="../tags/tag91.xml"/><Relationship Id="rId9" Type="http://schemas.openxmlformats.org/officeDocument/2006/relationships/image" Target="../media/image120.png"/><Relationship Id="rId1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31.png"/><Relationship Id="rId3" Type="http://schemas.openxmlformats.org/officeDocument/2006/relationships/tags" Target="../tags/tag96.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11" Type="http://schemas.openxmlformats.org/officeDocument/2006/relationships/image" Target="../media/image129.png"/><Relationship Id="rId5" Type="http://schemas.openxmlformats.org/officeDocument/2006/relationships/tags" Target="../tags/tag98.xml"/><Relationship Id="rId10" Type="http://schemas.openxmlformats.org/officeDocument/2006/relationships/image" Target="../media/image128.png"/><Relationship Id="rId4" Type="http://schemas.openxmlformats.org/officeDocument/2006/relationships/tags" Target="../tags/tag97.xml"/><Relationship Id="rId9" Type="http://schemas.openxmlformats.org/officeDocument/2006/relationships/image" Target="../media/image127.png"/><Relationship Id="rId14" Type="http://schemas.openxmlformats.org/officeDocument/2006/relationships/image" Target="../media/image92.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34.xml"/><Relationship Id="rId13" Type="http://schemas.openxmlformats.org/officeDocument/2006/relationships/image" Target="../media/image41.png"/><Relationship Id="rId3" Type="http://schemas.openxmlformats.org/officeDocument/2006/relationships/tags" Target="../tags/tag102.xml"/><Relationship Id="rId7" Type="http://schemas.openxmlformats.org/officeDocument/2006/relationships/slideLayout" Target="../slideLayouts/slideLayout5.xml"/><Relationship Id="rId12" Type="http://schemas.openxmlformats.org/officeDocument/2006/relationships/image" Target="../media/image4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39.png"/><Relationship Id="rId5" Type="http://schemas.openxmlformats.org/officeDocument/2006/relationships/tags" Target="../tags/tag104.xml"/><Relationship Id="rId10" Type="http://schemas.openxmlformats.org/officeDocument/2006/relationships/image" Target="../media/image38.png"/><Relationship Id="rId4" Type="http://schemas.openxmlformats.org/officeDocument/2006/relationships/tags" Target="../tags/tag103.xml"/><Relationship Id="rId9" Type="http://schemas.openxmlformats.org/officeDocument/2006/relationships/image" Target="../media/image37.png"/><Relationship Id="rId1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tags" Target="../tags/tag108.xml"/><Relationship Id="rId7" Type="http://schemas.openxmlformats.org/officeDocument/2006/relationships/image" Target="../media/image48.png"/><Relationship Id="rId12" Type="http://schemas.openxmlformats.org/officeDocument/2006/relationships/image" Target="../media/image92.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slideLayout" Target="../slideLayouts/slideLayout2.xml"/><Relationship Id="rId11" Type="http://schemas.openxmlformats.org/officeDocument/2006/relationships/image" Target="../media/image133.png"/><Relationship Id="rId5" Type="http://schemas.openxmlformats.org/officeDocument/2006/relationships/tags" Target="../tags/tag110.xml"/><Relationship Id="rId10" Type="http://schemas.openxmlformats.org/officeDocument/2006/relationships/image" Target="../media/image110.png"/><Relationship Id="rId4" Type="http://schemas.openxmlformats.org/officeDocument/2006/relationships/tags" Target="../tags/tag109.xml"/><Relationship Id="rId9" Type="http://schemas.openxmlformats.org/officeDocument/2006/relationships/image" Target="../media/image109.png"/></Relationships>
</file>

<file path=ppt/slides/_rels/slide6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slideLayout" Target="../slideLayouts/slideLayout5.xml"/><Relationship Id="rId7" Type="http://schemas.openxmlformats.org/officeDocument/2006/relationships/image" Target="../media/image136.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notesSlide" Target="../notesSlides/notesSlide35.xml"/></Relationships>
</file>

<file path=ppt/slides/_rels/slide6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36.xml"/><Relationship Id="rId7" Type="http://schemas.openxmlformats.org/officeDocument/2006/relationships/image" Target="../media/image139.png"/><Relationship Id="rId2" Type="http://schemas.openxmlformats.org/officeDocument/2006/relationships/slideLayout" Target="../slideLayouts/slideLayout2.xml"/><Relationship Id="rId1" Type="http://schemas.openxmlformats.org/officeDocument/2006/relationships/tags" Target="../tags/tag113.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37.png"/></Relationships>
</file>

<file path=ppt/slides/_rels/slide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confluence.cornell.edu/download/attachments/77267239/UFT_ASCE.pdf?version=1&amp;modificationDate=1345649734000" TargetMode="External"/><Relationship Id="rId2" Type="http://schemas.openxmlformats.org/officeDocument/2006/relationships/slideLayout" Target="../slideLayouts/slideLayout2.xml"/><Relationship Id="rId1" Type="http://schemas.openxmlformats.org/officeDocument/2006/relationships/tags" Target="../tags/tag114.xml"/><Relationship Id="rId5" Type="http://schemas.openxmlformats.org/officeDocument/2006/relationships/image" Target="../media/image92.png"/><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hyperlink" Target="https://www.youtube.com/watch?v=tw4rTDKnwgo&amp;list=UUXq9V81yyUOTQYokfp5wXfw"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wm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44.png"/><Relationship Id="rId4" Type="http://schemas.openxmlformats.org/officeDocument/2006/relationships/image" Target="../media/image55.png"/></Relationships>
</file>

<file path=ppt/slides/_rels/slide75.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7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53.jpeg"/></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55.jpeg"/></Relationships>
</file>

<file path=ppt/slides/_rels/slide81.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2.png"/><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121.png"/><Relationship Id="rId5" Type="http://schemas.openxmlformats.org/officeDocument/2006/relationships/image" Target="../media/image161.png"/><Relationship Id="rId4" Type="http://schemas.openxmlformats.org/officeDocument/2006/relationships/notesSlide" Target="../notesSlides/notesSlide46.xml"/></Relationships>
</file>

<file path=ppt/slides/_rels/slide8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jpeg"/></Relationships>
</file>

<file path=ppt/slides/_rels/slide8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4579701" y="1342350"/>
            <a:ext cx="7772400" cy="1143000"/>
          </a:xfrm>
        </p:spPr>
        <p:txBody>
          <a:bodyPr/>
          <a:lstStyle/>
          <a:p>
            <a:r>
              <a:rPr lang="en-US" sz="6600" dirty="0"/>
              <a:t>Clarification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79"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cxnSp>
        <p:nvCxnSpPr>
          <p:cNvPr id="5" name="Straight Arrow Connector 4">
            <a:extLst>
              <a:ext uri="{FF2B5EF4-FFF2-40B4-BE49-F238E27FC236}">
                <a16:creationId xmlns:a16="http://schemas.microsoft.com/office/drawing/2014/main" id="{B6F5E5AA-849A-4084-8E66-417DC88B479B}"/>
              </a:ext>
            </a:extLst>
          </p:cNvPr>
          <p:cNvCxnSpPr>
            <a:cxnSpLocks/>
          </p:cNvCxnSpPr>
          <p:nvPr/>
        </p:nvCxnSpPr>
        <p:spPr>
          <a:xfrm>
            <a:off x="6493790" y="1177871"/>
            <a:ext cx="0" cy="266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59596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2848491" y="1720698"/>
            <a:ext cx="4139275" cy="523220"/>
          </a:xfrm>
          <a:prstGeom prst="rect">
            <a:avLst/>
          </a:prstGeom>
          <a:noFill/>
        </p:spPr>
        <p:txBody>
          <a:bodyPr wrap="none" rtlCol="0">
            <a:spAutoFit/>
          </a:bodyPr>
          <a:lstStyle/>
          <a:p>
            <a:r>
              <a:rPr lang="en-US" dirty="0"/>
              <a:t>How shall we fill this tank?</a:t>
            </a:r>
          </a:p>
        </p:txBody>
      </p:sp>
      <p:cxnSp>
        <p:nvCxnSpPr>
          <p:cNvPr id="5" name="Straight Arrow Connector 4">
            <a:extLst>
              <a:ext uri="{FF2B5EF4-FFF2-40B4-BE49-F238E27FC236}">
                <a16:creationId xmlns:a16="http://schemas.microsoft.com/office/drawing/2014/main" id="{A22A3709-AE94-4067-AC30-ED7AD565DED2}"/>
              </a:ext>
            </a:extLst>
          </p:cNvPr>
          <p:cNvCxnSpPr>
            <a:cxnSpLocks/>
          </p:cNvCxnSpPr>
          <p:nvPr/>
        </p:nvCxnSpPr>
        <p:spPr>
          <a:xfrm>
            <a:off x="6940658" y="13767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66654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1F84E008-9333-4E34-A8F1-7747D318BBBF}"/>
              </a:ext>
            </a:extLst>
          </p:cNvPr>
          <p:cNvCxnSpPr>
            <a:cxnSpLocks/>
          </p:cNvCxnSpPr>
          <p:nvPr/>
        </p:nvCxnSpPr>
        <p:spPr>
          <a:xfrm>
            <a:off x="8524068" y="1146875"/>
            <a:ext cx="617350" cy="21051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75212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cxnSp>
        <p:nvCxnSpPr>
          <p:cNvPr id="4" name="Straight Arrow Connector 3">
            <a:extLst>
              <a:ext uri="{FF2B5EF4-FFF2-40B4-BE49-F238E27FC236}">
                <a16:creationId xmlns:a16="http://schemas.microsoft.com/office/drawing/2014/main" id="{01927273-EA90-40B6-BBDB-26552B4F9D48}"/>
              </a:ext>
            </a:extLst>
          </p:cNvPr>
          <p:cNvCxnSpPr>
            <a:cxnSpLocks/>
          </p:cNvCxnSpPr>
          <p:nvPr/>
        </p:nvCxnSpPr>
        <p:spPr>
          <a:xfrm>
            <a:off x="7653580" y="818827"/>
            <a:ext cx="2730284" cy="24358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236909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r>
              <a:rPr lang="en-US" dirty="0"/>
              <a:t>How do flocs end up in the floc filter?</a:t>
            </a:r>
          </a:p>
          <a:p>
            <a:r>
              <a:rPr lang="en-US" dirty="0"/>
              <a:t>How fast does the floc filter settle into a pile of sludge when the flow is stopped?</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Floc-filter/Sed Conclusions</a:t>
            </a:r>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a:t>Floc-filter/Sed Conclusions</a:t>
            </a:r>
          </a:p>
        </p:txBody>
      </p:sp>
      <p:sp>
        <p:nvSpPr>
          <p:cNvPr id="440323" name="Rectangle 3"/>
          <p:cNvSpPr>
            <a:spLocks noGrp="1" noChangeArrowheads="1"/>
          </p:cNvSpPr>
          <p:nvPr>
            <p:ph idx="1"/>
          </p:nvPr>
        </p:nvSpPr>
        <p:spPr/>
        <p:txBody>
          <a:bodyPr/>
          <a:lstStyle/>
          <a:p>
            <a:r>
              <a:rPr lang="en-US" dirty="0"/>
              <a:t>Plate settlers make it possible to significantly reduce Floc-filter/Sed area</a:t>
            </a:r>
          </a:p>
          <a:p>
            <a:r>
              <a:rPr lang="en-US" dirty="0"/>
              <a:t>Reduced plate spacing reduces depth of Floc-filter/Sed</a:t>
            </a:r>
          </a:p>
          <a:p>
            <a:r>
              <a:rPr lang="en-US" dirty="0"/>
              <a:t>Floc filters improve performance and provide a method to remove sludge</a:t>
            </a:r>
          </a:p>
          <a:p>
            <a:r>
              <a:rPr lang="en-US" dirty="0"/>
              <a:t>Flow distribution is VERY important</a:t>
            </a:r>
          </a:p>
          <a:p>
            <a:r>
              <a:rPr lang="en-US" dirty="0"/>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A1C6-1AD5-43C2-9F5F-903BBC7D86B5}"/>
              </a:ext>
            </a:extLst>
          </p:cNvPr>
          <p:cNvSpPr>
            <a:spLocks noGrp="1"/>
          </p:cNvSpPr>
          <p:nvPr>
            <p:ph type="title"/>
          </p:nvPr>
        </p:nvSpPr>
        <p:spPr/>
        <p:txBody>
          <a:bodyPr/>
          <a:lstStyle/>
          <a:p>
            <a:r>
              <a:rPr lang="en-US" dirty="0"/>
              <a:t>Invention Opportunities</a:t>
            </a:r>
          </a:p>
        </p:txBody>
      </p:sp>
      <p:sp>
        <p:nvSpPr>
          <p:cNvPr id="3" name="Content Placeholder 2">
            <a:extLst>
              <a:ext uri="{FF2B5EF4-FFF2-40B4-BE49-F238E27FC236}">
                <a16:creationId xmlns:a16="http://schemas.microsoft.com/office/drawing/2014/main" id="{96F40EF7-1E1C-456B-96A3-42E1EEEC195F}"/>
              </a:ext>
            </a:extLst>
          </p:cNvPr>
          <p:cNvSpPr>
            <a:spLocks noGrp="1"/>
          </p:cNvSpPr>
          <p:nvPr>
            <p:ph idx="1"/>
          </p:nvPr>
        </p:nvSpPr>
        <p:spPr/>
        <p:txBody>
          <a:bodyPr/>
          <a:lstStyle/>
          <a:p>
            <a:r>
              <a:rPr lang="en-US" dirty="0"/>
              <a:t>Increase the concentration of flocs that can act as filters in the floc filter</a:t>
            </a:r>
          </a:p>
          <a:p>
            <a:pPr lvl="1"/>
            <a:r>
              <a:rPr lang="en-US" dirty="0"/>
              <a:t>Floc recycle</a:t>
            </a:r>
          </a:p>
          <a:p>
            <a:pPr lvl="1"/>
            <a:r>
              <a:rPr lang="en-US" dirty="0"/>
              <a:t>Selective wasting of full flocs</a:t>
            </a:r>
          </a:p>
          <a:p>
            <a:r>
              <a:rPr lang="en-US" dirty="0"/>
              <a:t>Decrease the required diameter of the inlet manifold</a:t>
            </a:r>
          </a:p>
          <a:p>
            <a:endParaRPr lang="en-US" dirty="0"/>
          </a:p>
        </p:txBody>
      </p:sp>
    </p:spTree>
    <p:extLst>
      <p:ext uri="{BB962C8B-B14F-4D97-AF65-F5344CB8AC3E}">
        <p14:creationId xmlns:p14="http://schemas.microsoft.com/office/powerpoint/2010/main" val="272299864"/>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85CCC7-4902-4375-BCFE-969885DABA78}"/>
              </a:ext>
            </a:extLst>
          </p:cNvPr>
          <p:cNvSpPr>
            <a:spLocks noGrp="1"/>
          </p:cNvSpPr>
          <p:nvPr>
            <p:ph type="title"/>
          </p:nvPr>
        </p:nvSpPr>
        <p:spPr/>
        <p:txBody>
          <a:bodyPr/>
          <a:lstStyle/>
          <a:p>
            <a:r>
              <a:rPr lang="en-US" dirty="0"/>
              <a:t>Coagulant dose setting based on rapid settling of flocculated water</a:t>
            </a:r>
          </a:p>
        </p:txBody>
      </p:sp>
      <p:sp>
        <p:nvSpPr>
          <p:cNvPr id="93" name="Content Placeholder 92">
            <a:extLst>
              <a:ext uri="{FF2B5EF4-FFF2-40B4-BE49-F238E27FC236}">
                <a16:creationId xmlns:a16="http://schemas.microsoft.com/office/drawing/2014/main" id="{6214AEF8-35B0-452E-B027-52A38212F949}"/>
              </a:ext>
            </a:extLst>
          </p:cNvPr>
          <p:cNvSpPr>
            <a:spLocks noGrp="1"/>
          </p:cNvSpPr>
          <p:nvPr>
            <p:ph idx="1"/>
          </p:nvPr>
        </p:nvSpPr>
        <p:spPr>
          <a:xfrm>
            <a:off x="457200" y="1600200"/>
            <a:ext cx="6224954" cy="4525963"/>
          </a:xfrm>
        </p:spPr>
        <p:txBody>
          <a:bodyPr/>
          <a:lstStyle/>
          <a:p>
            <a:r>
              <a:rPr lang="en-US" dirty="0"/>
              <a:t>Plant operators will set a target     particle count</a:t>
            </a:r>
          </a:p>
          <a:p>
            <a:r>
              <a:rPr lang="en-US" dirty="0"/>
              <a:t>If particle count is too high the coagulant dose will be increased</a:t>
            </a:r>
          </a:p>
          <a:p>
            <a:r>
              <a:rPr lang="en-US" dirty="0"/>
              <a:t>Goal: obtain a faster indication of whether the coagulant dose is correct and use the AguaClara flocculation model to propose a change in the dose</a:t>
            </a:r>
          </a:p>
          <a:p>
            <a:endParaRPr lang="en-US" dirty="0"/>
          </a:p>
        </p:txBody>
      </p:sp>
      <p:sp>
        <p:nvSpPr>
          <p:cNvPr id="103" name="Oval 102">
            <a:extLst>
              <a:ext uri="{FF2B5EF4-FFF2-40B4-BE49-F238E27FC236}">
                <a16:creationId xmlns:a16="http://schemas.microsoft.com/office/drawing/2014/main" id="{39FB9D73-B209-4A29-A0D1-18C6D43E87E7}"/>
              </a:ext>
            </a:extLst>
          </p:cNvPr>
          <p:cNvSpPr/>
          <p:nvPr/>
        </p:nvSpPr>
        <p:spPr>
          <a:xfrm>
            <a:off x="6461655" y="188806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CB17EFE-47B6-4008-B729-194206763A36}"/>
              </a:ext>
            </a:extLst>
          </p:cNvPr>
          <p:cNvGrpSpPr/>
          <p:nvPr/>
        </p:nvGrpSpPr>
        <p:grpSpPr>
          <a:xfrm>
            <a:off x="7111848" y="1389888"/>
            <a:ext cx="4773123" cy="5186759"/>
            <a:chOff x="7111848" y="1389888"/>
            <a:chExt cx="4773123" cy="5186759"/>
          </a:xfrm>
        </p:grpSpPr>
        <p:sp>
          <p:nvSpPr>
            <p:cNvPr id="5" name="Rectangle 4">
              <a:extLst>
                <a:ext uri="{FF2B5EF4-FFF2-40B4-BE49-F238E27FC236}">
                  <a16:creationId xmlns:a16="http://schemas.microsoft.com/office/drawing/2014/main" id="{C37BDB8F-E186-47B2-8B14-C6376FB22EB7}"/>
                </a:ext>
              </a:extLst>
            </p:cNvPr>
            <p:cNvSpPr/>
            <p:nvPr/>
          </p:nvSpPr>
          <p:spPr>
            <a:xfrm>
              <a:off x="8400978" y="3713562"/>
              <a:ext cx="2777706" cy="232050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FD418D12-E226-4BB6-921E-D117DB4979C5}"/>
                </a:ext>
              </a:extLst>
            </p:cNvPr>
            <p:cNvSpPr/>
            <p:nvPr/>
          </p:nvSpPr>
          <p:spPr>
            <a:xfrm>
              <a:off x="8392352" y="3428890"/>
              <a:ext cx="2803585" cy="2622430"/>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762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B8C6767-E797-4289-81D6-4C4C95BCFBB4}"/>
                </a:ext>
              </a:extLst>
            </p:cNvPr>
            <p:cNvSpPr/>
            <p:nvPr/>
          </p:nvSpPr>
          <p:spPr>
            <a:xfrm>
              <a:off x="8560816" y="389128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D1EEB6-FBBF-43E4-A5EE-4FAA4D1D24D8}"/>
                </a:ext>
              </a:extLst>
            </p:cNvPr>
            <p:cNvSpPr/>
            <p:nvPr/>
          </p:nvSpPr>
          <p:spPr>
            <a:xfrm>
              <a:off x="9377450" y="48114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3FFD860-DA72-4AA0-99DC-4D41C6B6FD7C}"/>
                </a:ext>
              </a:extLst>
            </p:cNvPr>
            <p:cNvSpPr/>
            <p:nvPr/>
          </p:nvSpPr>
          <p:spPr>
            <a:xfrm>
              <a:off x="10185458" y="5300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46D89BA4-E4A2-489B-A139-050D09D0F3F7}"/>
                </a:ext>
              </a:extLst>
            </p:cNvPr>
            <p:cNvSpPr/>
            <p:nvPr/>
          </p:nvSpPr>
          <p:spPr>
            <a:xfrm>
              <a:off x="9949669" y="475392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30260BB-2910-4677-8795-0E094186F54E}"/>
                </a:ext>
              </a:extLst>
            </p:cNvPr>
            <p:cNvSpPr/>
            <p:nvPr/>
          </p:nvSpPr>
          <p:spPr>
            <a:xfrm>
              <a:off x="8747722" y="432835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E670689-E07E-4D9E-ADE2-10E5AAB52FDE}"/>
                </a:ext>
              </a:extLst>
            </p:cNvPr>
            <p:cNvSpPr/>
            <p:nvPr/>
          </p:nvSpPr>
          <p:spPr>
            <a:xfrm>
              <a:off x="9227926" y="385103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6782761-12E9-4BC2-AD50-7A8BA021DDE6}"/>
                </a:ext>
              </a:extLst>
            </p:cNvPr>
            <p:cNvSpPr/>
            <p:nvPr/>
          </p:nvSpPr>
          <p:spPr>
            <a:xfrm>
              <a:off x="9319941" y="450376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A16F73F-C2B4-4CFA-BC23-577753695C8D}"/>
                </a:ext>
              </a:extLst>
            </p:cNvPr>
            <p:cNvSpPr/>
            <p:nvPr/>
          </p:nvSpPr>
          <p:spPr>
            <a:xfrm>
              <a:off x="8946129" y="500122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BADB17A-0F52-417F-9430-0D6E0BF0863D}"/>
                </a:ext>
              </a:extLst>
            </p:cNvPr>
            <p:cNvSpPr/>
            <p:nvPr/>
          </p:nvSpPr>
          <p:spPr>
            <a:xfrm>
              <a:off x="10375238" y="435136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87F2D20-8172-4670-8917-BED9F41387DB}"/>
                </a:ext>
              </a:extLst>
            </p:cNvPr>
            <p:cNvSpPr/>
            <p:nvPr/>
          </p:nvSpPr>
          <p:spPr>
            <a:xfrm>
              <a:off x="10355110" y="397755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1172CAD-BC82-4D05-963D-7D776FDB84D9}"/>
                </a:ext>
              </a:extLst>
            </p:cNvPr>
            <p:cNvSpPr/>
            <p:nvPr/>
          </p:nvSpPr>
          <p:spPr>
            <a:xfrm>
              <a:off x="10093443" y="42507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F71B8AA-BCA3-4EB3-8D35-26DAEE4E524F}"/>
                </a:ext>
              </a:extLst>
            </p:cNvPr>
            <p:cNvSpPr/>
            <p:nvPr/>
          </p:nvSpPr>
          <p:spPr>
            <a:xfrm>
              <a:off x="10659912" y="48171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0540CD7-F44F-498C-976D-3F5009E8B0D1}"/>
                </a:ext>
              </a:extLst>
            </p:cNvPr>
            <p:cNvSpPr/>
            <p:nvPr/>
          </p:nvSpPr>
          <p:spPr>
            <a:xfrm>
              <a:off x="11010721" y="422772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016B14E-E909-4557-8811-C5A096752F95}"/>
                </a:ext>
              </a:extLst>
            </p:cNvPr>
            <p:cNvSpPr/>
            <p:nvPr/>
          </p:nvSpPr>
          <p:spPr>
            <a:xfrm>
              <a:off x="10921583" y="37762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4DA0833-FEA2-4816-8BEC-B653FE45FAE8}"/>
                </a:ext>
              </a:extLst>
            </p:cNvPr>
            <p:cNvSpPr/>
            <p:nvPr/>
          </p:nvSpPr>
          <p:spPr>
            <a:xfrm>
              <a:off x="10668544" y="41788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EBC8535-078F-406F-8021-60C0E0967C2C}"/>
                </a:ext>
              </a:extLst>
            </p:cNvPr>
            <p:cNvSpPr/>
            <p:nvPr/>
          </p:nvSpPr>
          <p:spPr>
            <a:xfrm>
              <a:off x="9570116" y="528877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96509D20-EB28-43AB-970E-5859FC22B16F}"/>
                </a:ext>
              </a:extLst>
            </p:cNvPr>
            <p:cNvSpPr/>
            <p:nvPr/>
          </p:nvSpPr>
          <p:spPr>
            <a:xfrm>
              <a:off x="8523447" y="51910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529FE8C-A3EB-48ED-8B5A-21C16E652E38}"/>
                </a:ext>
              </a:extLst>
            </p:cNvPr>
            <p:cNvSpPr/>
            <p:nvPr/>
          </p:nvSpPr>
          <p:spPr>
            <a:xfrm>
              <a:off x="8736235" y="479132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76FA0B8C-1FBE-4CCF-8553-D84CE32CA800}"/>
                </a:ext>
              </a:extLst>
            </p:cNvPr>
            <p:cNvSpPr/>
            <p:nvPr/>
          </p:nvSpPr>
          <p:spPr>
            <a:xfrm>
              <a:off x="8923144" y="530603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FFB413C-878E-4E06-A520-34D0F005B848}"/>
                </a:ext>
              </a:extLst>
            </p:cNvPr>
            <p:cNvSpPr/>
            <p:nvPr/>
          </p:nvSpPr>
          <p:spPr>
            <a:xfrm>
              <a:off x="9110053" y="582074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ED6E43C-F67F-4341-9441-7C413DCBE29E}"/>
                </a:ext>
              </a:extLst>
            </p:cNvPr>
            <p:cNvSpPr/>
            <p:nvPr/>
          </p:nvSpPr>
          <p:spPr>
            <a:xfrm>
              <a:off x="8606849" y="572298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BEDADD9-51E2-4FB0-BD41-28DB36EA08EB}"/>
                </a:ext>
              </a:extLst>
            </p:cNvPr>
            <p:cNvSpPr/>
            <p:nvPr/>
          </p:nvSpPr>
          <p:spPr>
            <a:xfrm>
              <a:off x="9690906" y="559933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FB5AAA2-68B8-4531-826A-1265A4627EEF}"/>
                </a:ext>
              </a:extLst>
            </p:cNvPr>
            <p:cNvSpPr/>
            <p:nvPr/>
          </p:nvSpPr>
          <p:spPr>
            <a:xfrm>
              <a:off x="10774963" y="54756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A8CB46-1259-40FD-B1B5-1183B196E391}"/>
                </a:ext>
              </a:extLst>
            </p:cNvPr>
            <p:cNvSpPr/>
            <p:nvPr/>
          </p:nvSpPr>
          <p:spPr>
            <a:xfrm>
              <a:off x="10392529" y="565397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2A47962-971D-4BC9-B3E1-A57C398EB7F6}"/>
                </a:ext>
              </a:extLst>
            </p:cNvPr>
            <p:cNvSpPr/>
            <p:nvPr/>
          </p:nvSpPr>
          <p:spPr>
            <a:xfrm>
              <a:off x="10010095" y="58322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572834F-12A0-47A5-9097-4DAF198B310E}"/>
                </a:ext>
              </a:extLst>
            </p:cNvPr>
            <p:cNvSpPr/>
            <p:nvPr/>
          </p:nvSpPr>
          <p:spPr>
            <a:xfrm>
              <a:off x="10869864" y="578625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DFA414E-58E4-4B17-8512-FC042C9F086B}"/>
                </a:ext>
              </a:extLst>
            </p:cNvPr>
            <p:cNvSpPr/>
            <p:nvPr/>
          </p:nvSpPr>
          <p:spPr>
            <a:xfrm>
              <a:off x="10547814" y="511914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55EBAF-7FC3-460D-985A-47FE90BAC3DF}"/>
                </a:ext>
              </a:extLst>
            </p:cNvPr>
            <p:cNvSpPr/>
            <p:nvPr/>
          </p:nvSpPr>
          <p:spPr>
            <a:xfrm>
              <a:off x="8960219" y="40290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84D174A3-2213-4BAE-A9F8-1164C43C5851}"/>
                </a:ext>
              </a:extLst>
            </p:cNvPr>
            <p:cNvSpPr/>
            <p:nvPr/>
          </p:nvSpPr>
          <p:spPr>
            <a:xfrm>
              <a:off x="9604326" y="44316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71322E0-26B9-4514-A9D5-025C3CF08D0B}"/>
                </a:ext>
              </a:extLst>
            </p:cNvPr>
            <p:cNvSpPr/>
            <p:nvPr/>
          </p:nvSpPr>
          <p:spPr>
            <a:xfrm>
              <a:off x="10248433" y="483420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018480E-7E2F-4096-A410-BBFC23D22A35}"/>
                </a:ext>
              </a:extLst>
            </p:cNvPr>
            <p:cNvSpPr/>
            <p:nvPr/>
          </p:nvSpPr>
          <p:spPr>
            <a:xfrm>
              <a:off x="9020608" y="46415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7273AB-A9D6-4BDA-8CDE-27CC7D53992A}"/>
                </a:ext>
              </a:extLst>
            </p:cNvPr>
            <p:cNvSpPr/>
            <p:nvPr/>
          </p:nvSpPr>
          <p:spPr>
            <a:xfrm>
              <a:off x="9086745" y="4845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845AA1-6D22-45C6-BCE5-3DECFBA8ED1C}"/>
                </a:ext>
              </a:extLst>
            </p:cNvPr>
            <p:cNvSpPr/>
            <p:nvPr/>
          </p:nvSpPr>
          <p:spPr>
            <a:xfrm>
              <a:off x="9152882" y="50498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756341C-2D78-4B57-8D85-045BE344A7CE}"/>
                </a:ext>
              </a:extLst>
            </p:cNvPr>
            <p:cNvSpPr/>
            <p:nvPr/>
          </p:nvSpPr>
          <p:spPr>
            <a:xfrm>
              <a:off x="9693472" y="505560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A0E92C2-038E-40B3-AD7B-29040719D604}"/>
                </a:ext>
              </a:extLst>
            </p:cNvPr>
            <p:cNvSpPr/>
            <p:nvPr/>
          </p:nvSpPr>
          <p:spPr>
            <a:xfrm>
              <a:off x="10234062" y="506135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DF7E2E49-071E-45CD-B145-0958307B6446}"/>
                </a:ext>
              </a:extLst>
            </p:cNvPr>
            <p:cNvSpPr/>
            <p:nvPr/>
          </p:nvSpPr>
          <p:spPr>
            <a:xfrm>
              <a:off x="9618712" y="378177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636C56EF-31C1-421A-993A-0D1E6F54024F}"/>
                </a:ext>
              </a:extLst>
            </p:cNvPr>
            <p:cNvSpPr/>
            <p:nvPr/>
          </p:nvSpPr>
          <p:spPr>
            <a:xfrm>
              <a:off x="9745233" y="46674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657301D4-0463-42FC-AAF6-522A24BBF1A8}"/>
                </a:ext>
              </a:extLst>
            </p:cNvPr>
            <p:cNvSpPr/>
            <p:nvPr/>
          </p:nvSpPr>
          <p:spPr>
            <a:xfrm>
              <a:off x="9871754" y="555306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3E8701F-CB6B-4623-9BF9-F900C97C3E4F}"/>
                </a:ext>
              </a:extLst>
            </p:cNvPr>
            <p:cNvSpPr/>
            <p:nvPr/>
          </p:nvSpPr>
          <p:spPr>
            <a:xfrm>
              <a:off x="8471399" y="585210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DFCF4E8-301B-4C32-97C1-7F7D9B86CD0B}"/>
                </a:ext>
              </a:extLst>
            </p:cNvPr>
            <p:cNvSpPr/>
            <p:nvPr/>
          </p:nvSpPr>
          <p:spPr>
            <a:xfrm>
              <a:off x="8934349" y="566807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22ED8E9-22D1-4AEB-8CE6-E6E0814A4C2C}"/>
                </a:ext>
              </a:extLst>
            </p:cNvPr>
            <p:cNvSpPr/>
            <p:nvPr/>
          </p:nvSpPr>
          <p:spPr>
            <a:xfrm>
              <a:off x="9276529" y="53805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625E8C5-B307-4967-91CC-AE0DB604F5A4}"/>
                </a:ext>
              </a:extLst>
            </p:cNvPr>
            <p:cNvSpPr/>
            <p:nvPr/>
          </p:nvSpPr>
          <p:spPr>
            <a:xfrm>
              <a:off x="9860249" y="530001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147763DA-62C5-46E3-B7D1-AF75A365BCD7}"/>
                </a:ext>
              </a:extLst>
            </p:cNvPr>
            <p:cNvSpPr/>
            <p:nvPr/>
          </p:nvSpPr>
          <p:spPr>
            <a:xfrm>
              <a:off x="10323199" y="51159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622796C-D76C-4FBD-A487-FB1E2E770806}"/>
                </a:ext>
              </a:extLst>
            </p:cNvPr>
            <p:cNvSpPr/>
            <p:nvPr/>
          </p:nvSpPr>
          <p:spPr>
            <a:xfrm>
              <a:off x="10786149" y="493194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CF507D0-C9E0-453D-A2B2-500A7132D58E}"/>
                </a:ext>
              </a:extLst>
            </p:cNvPr>
            <p:cNvSpPr/>
            <p:nvPr/>
          </p:nvSpPr>
          <p:spPr>
            <a:xfrm>
              <a:off x="10929922" y="53603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425FD559-A0BD-412A-9061-A90DECD39089}"/>
                </a:ext>
              </a:extLst>
            </p:cNvPr>
            <p:cNvSpPr/>
            <p:nvPr/>
          </p:nvSpPr>
          <p:spPr>
            <a:xfrm>
              <a:off x="11073695" y="578883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4971395-1095-4876-9BAF-4D10F7527BD4}"/>
                </a:ext>
              </a:extLst>
            </p:cNvPr>
            <p:cNvSpPr/>
            <p:nvPr/>
          </p:nvSpPr>
          <p:spPr>
            <a:xfrm>
              <a:off x="10259936" y="58290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758EBF4A-ED88-4685-92EA-75755CB62464}"/>
                </a:ext>
              </a:extLst>
            </p:cNvPr>
            <p:cNvSpPr/>
            <p:nvPr/>
          </p:nvSpPr>
          <p:spPr>
            <a:xfrm>
              <a:off x="9446177" y="586934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3DAE110-E396-41AC-9DDB-43C0371D4ABB}"/>
                </a:ext>
              </a:extLst>
            </p:cNvPr>
            <p:cNvSpPr/>
            <p:nvPr/>
          </p:nvSpPr>
          <p:spPr>
            <a:xfrm>
              <a:off x="8701429" y="55127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D2C6218-271E-4287-8999-BC98718BD3A5}"/>
                </a:ext>
              </a:extLst>
            </p:cNvPr>
            <p:cNvSpPr/>
            <p:nvPr/>
          </p:nvSpPr>
          <p:spPr>
            <a:xfrm>
              <a:off x="8896961" y="510446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F24CC66-9E7C-44FA-94BE-B416930113AF}"/>
                </a:ext>
              </a:extLst>
            </p:cNvPr>
            <p:cNvSpPr/>
            <p:nvPr/>
          </p:nvSpPr>
          <p:spPr>
            <a:xfrm>
              <a:off x="8583535" y="466164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7B07518-A065-4B28-8ACC-AA5CA0171D27}"/>
                </a:ext>
              </a:extLst>
            </p:cNvPr>
            <p:cNvSpPr/>
            <p:nvPr/>
          </p:nvSpPr>
          <p:spPr>
            <a:xfrm>
              <a:off x="8641044" y="42447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DA50B61B-7CDD-4B09-8245-D6391B532805}"/>
                </a:ext>
              </a:extLst>
            </p:cNvPr>
            <p:cNvSpPr/>
            <p:nvPr/>
          </p:nvSpPr>
          <p:spPr>
            <a:xfrm>
              <a:off x="8724432" y="381913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2F71E929-85AB-4DFF-BDC2-65C43D529FDD}"/>
                </a:ext>
              </a:extLst>
            </p:cNvPr>
            <p:cNvSpPr/>
            <p:nvPr/>
          </p:nvSpPr>
          <p:spPr>
            <a:xfrm>
              <a:off x="9584198" y="4126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567902D-76EC-4C98-8A2A-D7CF478DF7E3}"/>
                </a:ext>
              </a:extLst>
            </p:cNvPr>
            <p:cNvSpPr/>
            <p:nvPr/>
          </p:nvSpPr>
          <p:spPr>
            <a:xfrm>
              <a:off x="10443964" y="443448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F5716DA-6C72-4F02-B9A4-22AE5E3EC38C}"/>
                </a:ext>
              </a:extLst>
            </p:cNvPr>
            <p:cNvSpPr/>
            <p:nvPr/>
          </p:nvSpPr>
          <p:spPr>
            <a:xfrm>
              <a:off x="10950047" y="456100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C1963B77-1A88-418B-8821-E64C474AC2EB}"/>
                </a:ext>
              </a:extLst>
            </p:cNvPr>
            <p:cNvSpPr/>
            <p:nvPr/>
          </p:nvSpPr>
          <p:spPr>
            <a:xfrm>
              <a:off x="10688379" y="390251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7711F2A-3719-4FE3-8481-476C33FE0B87}"/>
                </a:ext>
              </a:extLst>
            </p:cNvPr>
            <p:cNvSpPr/>
            <p:nvPr/>
          </p:nvSpPr>
          <p:spPr>
            <a:xfrm>
              <a:off x="10107533" y="391689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30CEF34-9CE7-4F53-89FD-312D440FABB3}"/>
                </a:ext>
              </a:extLst>
            </p:cNvPr>
            <p:cNvSpPr/>
            <p:nvPr/>
          </p:nvSpPr>
          <p:spPr>
            <a:xfrm>
              <a:off x="9883534" y="43772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4BFD5643-5EB4-4B51-85B5-D0B030D45466}"/>
                </a:ext>
              </a:extLst>
            </p:cNvPr>
            <p:cNvGrpSpPr/>
            <p:nvPr/>
          </p:nvGrpSpPr>
          <p:grpSpPr>
            <a:xfrm>
              <a:off x="8633893" y="3765697"/>
              <a:ext cx="1382016" cy="1704772"/>
              <a:chOff x="6961517" y="4227324"/>
              <a:chExt cx="1382016" cy="1704772"/>
            </a:xfrm>
          </p:grpSpPr>
          <p:cxnSp>
            <p:nvCxnSpPr>
              <p:cNvPr id="86" name="Straight Connector 85">
                <a:extLst>
                  <a:ext uri="{FF2B5EF4-FFF2-40B4-BE49-F238E27FC236}">
                    <a16:creationId xmlns:a16="http://schemas.microsoft.com/office/drawing/2014/main" id="{D2AC5B58-541D-45AA-8174-5FB8FF1C479D}"/>
                  </a:ext>
                </a:extLst>
              </p:cNvPr>
              <p:cNvCxnSpPr/>
              <p:nvPr/>
            </p:nvCxnSpPr>
            <p:spPr>
              <a:xfrm flipV="1">
                <a:off x="6961517" y="4252822"/>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8C59F2D-9B22-4C28-A8E1-FA4671DA047F}"/>
                  </a:ext>
                </a:extLst>
              </p:cNvPr>
              <p:cNvCxnSpPr/>
              <p:nvPr/>
            </p:nvCxnSpPr>
            <p:spPr>
              <a:xfrm flipV="1">
                <a:off x="7165677" y="4387968"/>
                <a:ext cx="1138687" cy="1544128"/>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A5C11B49-1664-4D0C-A731-18A618FE269B}"/>
                  </a:ext>
                </a:extLst>
              </p:cNvPr>
              <p:cNvSpPr/>
              <p:nvPr/>
            </p:nvSpPr>
            <p:spPr>
              <a:xfrm rot="13024710">
                <a:off x="8024481" y="4227324"/>
                <a:ext cx="319052" cy="238664"/>
              </a:xfrm>
              <a:custGeom>
                <a:avLst/>
                <a:gdLst>
                  <a:gd name="connsiteX0" fmla="*/ 0 w 2803585"/>
                  <a:gd name="connsiteY0" fmla="*/ 0 h 2622430"/>
                  <a:gd name="connsiteX1" fmla="*/ 0 w 2803585"/>
                  <a:gd name="connsiteY1" fmla="*/ 2622430 h 2622430"/>
                  <a:gd name="connsiteX2" fmla="*/ 2803585 w 2803585"/>
                  <a:gd name="connsiteY2" fmla="*/ 2622430 h 2622430"/>
                  <a:gd name="connsiteX3" fmla="*/ 2803585 w 2803585"/>
                  <a:gd name="connsiteY3" fmla="*/ 8626 h 2622430"/>
                </a:gdLst>
                <a:ahLst/>
                <a:cxnLst>
                  <a:cxn ang="0">
                    <a:pos x="connsiteX0" y="connsiteY0"/>
                  </a:cxn>
                  <a:cxn ang="0">
                    <a:pos x="connsiteX1" y="connsiteY1"/>
                  </a:cxn>
                  <a:cxn ang="0">
                    <a:pos x="connsiteX2" y="connsiteY2"/>
                  </a:cxn>
                  <a:cxn ang="0">
                    <a:pos x="connsiteX3" y="connsiteY3"/>
                  </a:cxn>
                </a:cxnLst>
                <a:rect l="l" t="t" r="r" b="b"/>
                <a:pathLst>
                  <a:path w="2803585" h="2622430">
                    <a:moveTo>
                      <a:pt x="0" y="0"/>
                    </a:moveTo>
                    <a:lnTo>
                      <a:pt x="0" y="2622430"/>
                    </a:lnTo>
                    <a:lnTo>
                      <a:pt x="2803585" y="2622430"/>
                    </a:lnTo>
                    <a:lnTo>
                      <a:pt x="2803585" y="8626"/>
                    </a:ln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36034" name="Picture 2" descr="https://chemtrac.com/wp-content/uploads/magictoolbox_cache/cf3e6ec01aac7cb79461bcfe9d0d075e/100x100/614917004/PC3400-800W-300x300-1-1.png">
              <a:extLst>
                <a:ext uri="{FF2B5EF4-FFF2-40B4-BE49-F238E27FC236}">
                  <a16:creationId xmlns:a16="http://schemas.microsoft.com/office/drawing/2014/main" id="{EE88022A-0B26-4E2C-AF5F-4DB1885F1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32471" y="1619859"/>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92" name="Freeform: Shape 91">
              <a:extLst>
                <a:ext uri="{FF2B5EF4-FFF2-40B4-BE49-F238E27FC236}">
                  <a16:creationId xmlns:a16="http://schemas.microsoft.com/office/drawing/2014/main" id="{8B84476B-321A-414E-B03A-E553282EBAD6}"/>
                </a:ext>
              </a:extLst>
            </p:cNvPr>
            <p:cNvSpPr/>
            <p:nvPr/>
          </p:nvSpPr>
          <p:spPr>
            <a:xfrm>
              <a:off x="9901974" y="2531743"/>
              <a:ext cx="1268083" cy="1259456"/>
            </a:xfrm>
            <a:custGeom>
              <a:avLst/>
              <a:gdLst>
                <a:gd name="connsiteX0" fmla="*/ 0 w 1268083"/>
                <a:gd name="connsiteY0" fmla="*/ 1259456 h 1259456"/>
                <a:gd name="connsiteX1" fmla="*/ 914400 w 1268083"/>
                <a:gd name="connsiteY1" fmla="*/ 577970 h 1259456"/>
                <a:gd name="connsiteX2" fmla="*/ 1268083 w 1268083"/>
                <a:gd name="connsiteY2" fmla="*/ 0 h 1259456"/>
              </a:gdLst>
              <a:ahLst/>
              <a:cxnLst>
                <a:cxn ang="0">
                  <a:pos x="connsiteX0" y="connsiteY0"/>
                </a:cxn>
                <a:cxn ang="0">
                  <a:pos x="connsiteX1" y="connsiteY1"/>
                </a:cxn>
                <a:cxn ang="0">
                  <a:pos x="connsiteX2" y="connsiteY2"/>
                </a:cxn>
              </a:cxnLst>
              <a:rect l="l" t="t" r="r" b="b"/>
              <a:pathLst>
                <a:path w="1268083" h="1259456">
                  <a:moveTo>
                    <a:pt x="0" y="1259456"/>
                  </a:moveTo>
                  <a:cubicBezTo>
                    <a:pt x="351526" y="1023667"/>
                    <a:pt x="703053" y="787879"/>
                    <a:pt x="914400" y="577970"/>
                  </a:cubicBezTo>
                  <a:cubicBezTo>
                    <a:pt x="1125747" y="368061"/>
                    <a:pt x="1196915" y="184030"/>
                    <a:pt x="1268083" y="0"/>
                  </a:cubicBezTo>
                </a:path>
              </a:pathLst>
            </a:custGeom>
            <a:noFill/>
            <a:ln w="1016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B5FBDF56-C32C-4757-A24D-1FAC56738F3F}"/>
                </a:ext>
              </a:extLst>
            </p:cNvPr>
            <p:cNvSpPr/>
            <p:nvPr/>
          </p:nvSpPr>
          <p:spPr>
            <a:xfrm>
              <a:off x="10370352" y="340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3FFBAC64-7C0D-4746-8715-11BE029B17D3}"/>
                </a:ext>
              </a:extLst>
            </p:cNvPr>
            <p:cNvSpPr/>
            <p:nvPr/>
          </p:nvSpPr>
          <p:spPr>
            <a:xfrm>
              <a:off x="10929152" y="2894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21B83BB-0561-48AF-8E38-565A9BECC24B}"/>
                </a:ext>
              </a:extLst>
            </p:cNvPr>
            <p:cNvSpPr/>
            <p:nvPr/>
          </p:nvSpPr>
          <p:spPr>
            <a:xfrm>
              <a:off x="9882672" y="37581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7D3421C3-3622-4ECC-A2B3-3545516F5B94}"/>
                </a:ext>
              </a:extLst>
            </p:cNvPr>
            <p:cNvGrpSpPr/>
            <p:nvPr/>
          </p:nvGrpSpPr>
          <p:grpSpPr>
            <a:xfrm>
              <a:off x="7111848" y="1920241"/>
              <a:ext cx="3165894" cy="1339318"/>
              <a:chOff x="5045304" y="5049328"/>
              <a:chExt cx="3165894" cy="1384995"/>
            </a:xfrm>
          </p:grpSpPr>
          <p:sp>
            <p:nvSpPr>
              <p:cNvPr id="91" name="TextBox 90">
                <a:extLst>
                  <a:ext uri="{FF2B5EF4-FFF2-40B4-BE49-F238E27FC236}">
                    <a16:creationId xmlns:a16="http://schemas.microsoft.com/office/drawing/2014/main" id="{0C1CB940-9FA5-4760-A8F7-A43B429345E2}"/>
                  </a:ext>
                </a:extLst>
              </p:cNvPr>
              <p:cNvSpPr txBox="1"/>
              <p:nvPr/>
            </p:nvSpPr>
            <p:spPr>
              <a:xfrm>
                <a:off x="5045304" y="5049328"/>
                <a:ext cx="3165894" cy="1384995"/>
              </a:xfrm>
              <a:prstGeom prst="rect">
                <a:avLst/>
              </a:prstGeom>
              <a:noFill/>
            </p:spPr>
            <p:txBody>
              <a:bodyPr wrap="square" rtlCol="0">
                <a:spAutoFit/>
              </a:bodyPr>
              <a:lstStyle/>
              <a:p>
                <a:r>
                  <a:rPr lang="en-US" dirty="0"/>
                  <a:t>Submerged tube settler that will remove    flocs</a:t>
                </a:r>
              </a:p>
            </p:txBody>
          </p:sp>
          <p:sp>
            <p:nvSpPr>
              <p:cNvPr id="97" name="Oval 96">
                <a:extLst>
                  <a:ext uri="{FF2B5EF4-FFF2-40B4-BE49-F238E27FC236}">
                    <a16:creationId xmlns:a16="http://schemas.microsoft.com/office/drawing/2014/main" id="{B3AE0616-2C82-4CCF-88EC-64DAA0EF28F4}"/>
                  </a:ext>
                </a:extLst>
              </p:cNvPr>
              <p:cNvSpPr/>
              <p:nvPr/>
            </p:nvSpPr>
            <p:spPr>
              <a:xfrm>
                <a:off x="6293985" y="612937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6239A3D-5FBB-444A-9B49-C7579DCBCEEE}"/>
                </a:ext>
              </a:extLst>
            </p:cNvPr>
            <p:cNvCxnSpPr>
              <a:cxnSpLocks/>
              <a:stCxn id="91" idx="2"/>
            </p:cNvCxnSpPr>
            <p:nvPr/>
          </p:nvCxnSpPr>
          <p:spPr>
            <a:xfrm>
              <a:off x="8694795" y="3259559"/>
              <a:ext cx="632085" cy="103812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D6762EB-09DE-4827-B55E-B2658EF5470B}"/>
                </a:ext>
              </a:extLst>
            </p:cNvPr>
            <p:cNvSpPr txBox="1"/>
            <p:nvPr/>
          </p:nvSpPr>
          <p:spPr>
            <a:xfrm>
              <a:off x="8761046" y="6053427"/>
              <a:ext cx="1818126" cy="523220"/>
            </a:xfrm>
            <a:prstGeom prst="rect">
              <a:avLst/>
            </a:prstGeom>
            <a:noFill/>
          </p:spPr>
          <p:txBody>
            <a:bodyPr wrap="none" rtlCol="0">
              <a:spAutoFit/>
            </a:bodyPr>
            <a:lstStyle/>
            <a:p>
              <a:r>
                <a:rPr lang="en-US" dirty="0"/>
                <a:t>Flocculator</a:t>
              </a:r>
            </a:p>
          </p:txBody>
        </p:sp>
        <p:sp>
          <p:nvSpPr>
            <p:cNvPr id="99" name="TextBox 98">
              <a:extLst>
                <a:ext uri="{FF2B5EF4-FFF2-40B4-BE49-F238E27FC236}">
                  <a16:creationId xmlns:a16="http://schemas.microsoft.com/office/drawing/2014/main" id="{926DA8AE-44CD-4A5E-8CA4-182699EC0D52}"/>
                </a:ext>
              </a:extLst>
            </p:cNvPr>
            <p:cNvSpPr txBox="1"/>
            <p:nvPr/>
          </p:nvSpPr>
          <p:spPr>
            <a:xfrm>
              <a:off x="8288376" y="1389888"/>
              <a:ext cx="3165894" cy="523220"/>
            </a:xfrm>
            <a:prstGeom prst="rect">
              <a:avLst/>
            </a:prstGeom>
            <a:noFill/>
          </p:spPr>
          <p:txBody>
            <a:bodyPr wrap="square" rtlCol="0">
              <a:spAutoFit/>
            </a:bodyPr>
            <a:lstStyle/>
            <a:p>
              <a:r>
                <a:rPr lang="en-US" dirty="0"/>
                <a:t>Particle counter</a:t>
              </a:r>
            </a:p>
          </p:txBody>
        </p:sp>
        <p:cxnSp>
          <p:nvCxnSpPr>
            <p:cNvPr id="102" name="Straight Arrow Connector 101">
              <a:extLst>
                <a:ext uri="{FF2B5EF4-FFF2-40B4-BE49-F238E27FC236}">
                  <a16:creationId xmlns:a16="http://schemas.microsoft.com/office/drawing/2014/main" id="{5FBA3403-1438-4A13-94E4-0F515B6854B8}"/>
                </a:ext>
              </a:extLst>
            </p:cNvPr>
            <p:cNvCxnSpPr>
              <a:cxnSpLocks/>
            </p:cNvCxnSpPr>
            <p:nvPr/>
          </p:nvCxnSpPr>
          <p:spPr>
            <a:xfrm>
              <a:off x="10716768" y="1792224"/>
              <a:ext cx="201168"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31113959"/>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AE06E1C-6DE4-48F5-9EF0-7AFB8CF0942D}"/>
              </a:ext>
            </a:extLst>
          </p:cNvPr>
          <p:cNvGrpSpPr/>
          <p:nvPr/>
        </p:nvGrpSpPr>
        <p:grpSpPr>
          <a:xfrm>
            <a:off x="2701020" y="159874"/>
            <a:ext cx="4868241" cy="6428500"/>
            <a:chOff x="7223760" y="223669"/>
            <a:chExt cx="4868241" cy="642850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4"/>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 name="Rectangle 16">
            <a:extLst>
              <a:ext uri="{FF2B5EF4-FFF2-40B4-BE49-F238E27FC236}">
                <a16:creationId xmlns:a16="http://schemas.microsoft.com/office/drawing/2014/main" id="{88F053E9-F801-4D09-9A43-408BF80367D4}"/>
              </a:ext>
            </a:extLst>
          </p:cNvPr>
          <p:cNvSpPr/>
          <p:nvPr/>
        </p:nvSpPr>
        <p:spPr>
          <a:xfrm>
            <a:off x="6829647" y="4999340"/>
            <a:ext cx="2359941" cy="523220"/>
          </a:xfrm>
          <a:prstGeom prst="rect">
            <a:avLst/>
          </a:prstGeom>
        </p:spPr>
        <p:txBody>
          <a:bodyPr wrap="none">
            <a:spAutoFit/>
          </a:bodyPr>
          <a:lstStyle/>
          <a:p>
            <a:r>
              <a:rPr lang="en-US" dirty="0">
                <a:solidFill>
                  <a:srgbClr val="404040"/>
                </a:solidFill>
                <a:latin typeface="Lato" panose="020F0502020204030203" pitchFamily="34" charset="0"/>
              </a:rPr>
              <a:t>Inlet manifold</a:t>
            </a:r>
            <a:endParaRPr lang="en-US" dirty="0"/>
          </a:p>
        </p:txBody>
      </p:sp>
      <p:sp>
        <p:nvSpPr>
          <p:cNvPr id="357" name="Rectangle 356">
            <a:extLst>
              <a:ext uri="{FF2B5EF4-FFF2-40B4-BE49-F238E27FC236}">
                <a16:creationId xmlns:a16="http://schemas.microsoft.com/office/drawing/2014/main" id="{141B4689-E8A2-4899-AB6C-27C5D7446ED5}"/>
              </a:ext>
            </a:extLst>
          </p:cNvPr>
          <p:cNvSpPr/>
          <p:nvPr/>
        </p:nvSpPr>
        <p:spPr>
          <a:xfrm>
            <a:off x="6829647" y="5552627"/>
            <a:ext cx="1475084" cy="523220"/>
          </a:xfrm>
          <a:prstGeom prst="rect">
            <a:avLst/>
          </a:prstGeom>
        </p:spPr>
        <p:txBody>
          <a:bodyPr wrap="none">
            <a:spAutoFit/>
          </a:bodyPr>
          <a:lstStyle/>
          <a:p>
            <a:r>
              <a:rPr lang="en-US" dirty="0">
                <a:solidFill>
                  <a:srgbClr val="404040"/>
                </a:solidFill>
                <a:latin typeface="Lato" panose="020F0502020204030203" pitchFamily="34" charset="0"/>
              </a:rPr>
              <a:t>Diffuser</a:t>
            </a:r>
            <a:endParaRPr lang="en-US" dirty="0"/>
          </a:p>
        </p:txBody>
      </p:sp>
      <p:sp>
        <p:nvSpPr>
          <p:cNvPr id="358" name="Rectangle 357">
            <a:extLst>
              <a:ext uri="{FF2B5EF4-FFF2-40B4-BE49-F238E27FC236}">
                <a16:creationId xmlns:a16="http://schemas.microsoft.com/office/drawing/2014/main" id="{CEEF53D7-EE9E-478A-9707-E695BFF2360E}"/>
              </a:ext>
            </a:extLst>
          </p:cNvPr>
          <p:cNvSpPr/>
          <p:nvPr/>
        </p:nvSpPr>
        <p:spPr>
          <a:xfrm>
            <a:off x="6829647" y="6100863"/>
            <a:ext cx="2069797" cy="523220"/>
          </a:xfrm>
          <a:prstGeom prst="rect">
            <a:avLst/>
          </a:prstGeom>
        </p:spPr>
        <p:txBody>
          <a:bodyPr wrap="none">
            <a:spAutoFit/>
          </a:bodyPr>
          <a:lstStyle/>
          <a:p>
            <a:r>
              <a:rPr lang="en-US" dirty="0">
                <a:solidFill>
                  <a:srgbClr val="404040"/>
                </a:solidFill>
                <a:latin typeface="Lato" panose="020F0502020204030203" pitchFamily="34" charset="0"/>
              </a:rPr>
              <a:t>Jet reverser</a:t>
            </a:r>
            <a:endParaRPr lang="en-US" dirty="0"/>
          </a:p>
        </p:txBody>
      </p:sp>
      <p:sp>
        <p:nvSpPr>
          <p:cNvPr id="360" name="Rectangle 359">
            <a:extLst>
              <a:ext uri="{FF2B5EF4-FFF2-40B4-BE49-F238E27FC236}">
                <a16:creationId xmlns:a16="http://schemas.microsoft.com/office/drawing/2014/main" id="{706670E7-F799-4F8B-9EE2-71A2D7010468}"/>
              </a:ext>
            </a:extLst>
          </p:cNvPr>
          <p:cNvSpPr/>
          <p:nvPr/>
        </p:nvSpPr>
        <p:spPr>
          <a:xfrm>
            <a:off x="9569301" y="1533519"/>
            <a:ext cx="2260555" cy="523220"/>
          </a:xfrm>
          <a:prstGeom prst="rect">
            <a:avLst/>
          </a:prstGeom>
        </p:spPr>
        <p:txBody>
          <a:bodyPr wrap="none">
            <a:spAutoFit/>
          </a:bodyPr>
          <a:lstStyle/>
          <a:p>
            <a:r>
              <a:rPr lang="en-US" dirty="0">
                <a:solidFill>
                  <a:srgbClr val="404040"/>
                </a:solidFill>
                <a:latin typeface="Lato" panose="020F0502020204030203" pitchFamily="34" charset="0"/>
              </a:rPr>
              <a:t>Plate settlers</a:t>
            </a:r>
            <a:endParaRPr lang="en-US" dirty="0"/>
          </a:p>
        </p:txBody>
      </p:sp>
      <p:sp>
        <p:nvSpPr>
          <p:cNvPr id="361" name="Rectangle 360">
            <a:extLst>
              <a:ext uri="{FF2B5EF4-FFF2-40B4-BE49-F238E27FC236}">
                <a16:creationId xmlns:a16="http://schemas.microsoft.com/office/drawing/2014/main" id="{6005EC1B-2F04-444B-9505-B9EE483535D3}"/>
              </a:ext>
            </a:extLst>
          </p:cNvPr>
          <p:cNvSpPr/>
          <p:nvPr/>
        </p:nvSpPr>
        <p:spPr>
          <a:xfrm>
            <a:off x="8041757" y="303687"/>
            <a:ext cx="2670924" cy="523220"/>
          </a:xfrm>
          <a:prstGeom prst="rect">
            <a:avLst/>
          </a:prstGeom>
        </p:spPr>
        <p:txBody>
          <a:bodyPr wrap="none">
            <a:spAutoFit/>
          </a:bodyPr>
          <a:lstStyle/>
          <a:p>
            <a:r>
              <a:rPr lang="en-US" dirty="0">
                <a:solidFill>
                  <a:srgbClr val="404040"/>
                </a:solidFill>
                <a:latin typeface="Lato" panose="020F0502020204030203" pitchFamily="34" charset="0"/>
              </a:rPr>
              <a:t>Outlet manifold</a:t>
            </a:r>
            <a:endParaRPr lang="en-US" dirty="0"/>
          </a:p>
        </p:txBody>
      </p:sp>
      <p:sp>
        <p:nvSpPr>
          <p:cNvPr id="362" name="Rectangle 361">
            <a:extLst>
              <a:ext uri="{FF2B5EF4-FFF2-40B4-BE49-F238E27FC236}">
                <a16:creationId xmlns:a16="http://schemas.microsoft.com/office/drawing/2014/main" id="{D838022B-E0F5-4C96-A8F0-ABF6DD6C046E}"/>
              </a:ext>
            </a:extLst>
          </p:cNvPr>
          <p:cNvSpPr/>
          <p:nvPr/>
        </p:nvSpPr>
        <p:spPr>
          <a:xfrm>
            <a:off x="347330" y="4794171"/>
            <a:ext cx="2047355" cy="523220"/>
          </a:xfrm>
          <a:prstGeom prst="rect">
            <a:avLst/>
          </a:prstGeom>
        </p:spPr>
        <p:txBody>
          <a:bodyPr wrap="none">
            <a:spAutoFit/>
          </a:bodyPr>
          <a:lstStyle/>
          <a:p>
            <a:r>
              <a:rPr lang="en-US" dirty="0">
                <a:solidFill>
                  <a:srgbClr val="404040"/>
                </a:solidFill>
                <a:latin typeface="Lato" panose="020F0502020204030203" pitchFamily="34" charset="0"/>
              </a:rPr>
              <a:t>Floc hopper</a:t>
            </a:r>
            <a:endParaRPr lang="en-US" dirty="0"/>
          </a:p>
        </p:txBody>
      </p:sp>
      <p:sp>
        <p:nvSpPr>
          <p:cNvPr id="18" name="Right Brace 17">
            <a:extLst>
              <a:ext uri="{FF2B5EF4-FFF2-40B4-BE49-F238E27FC236}">
                <a16:creationId xmlns:a16="http://schemas.microsoft.com/office/drawing/2014/main" id="{86D9C511-9B30-4AFB-A40E-7E7981ECE85C}"/>
              </a:ext>
            </a:extLst>
          </p:cNvPr>
          <p:cNvSpPr/>
          <p:nvPr/>
        </p:nvSpPr>
        <p:spPr>
          <a:xfrm>
            <a:off x="9108199" y="3062177"/>
            <a:ext cx="425302" cy="34024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3" name="Rectangle 362">
            <a:extLst>
              <a:ext uri="{FF2B5EF4-FFF2-40B4-BE49-F238E27FC236}">
                <a16:creationId xmlns:a16="http://schemas.microsoft.com/office/drawing/2014/main" id="{A58F77DB-81D0-4EF6-B9AA-1705A9699CF0}"/>
              </a:ext>
            </a:extLst>
          </p:cNvPr>
          <p:cNvSpPr/>
          <p:nvPr/>
        </p:nvSpPr>
        <p:spPr>
          <a:xfrm>
            <a:off x="9739423" y="4468107"/>
            <a:ext cx="1686680" cy="523220"/>
          </a:xfrm>
          <a:prstGeom prst="rect">
            <a:avLst/>
          </a:prstGeom>
        </p:spPr>
        <p:txBody>
          <a:bodyPr wrap="none">
            <a:spAutoFit/>
          </a:bodyPr>
          <a:lstStyle/>
          <a:p>
            <a:r>
              <a:rPr lang="en-US" dirty="0">
                <a:solidFill>
                  <a:srgbClr val="404040"/>
                </a:solidFill>
                <a:latin typeface="Lato" panose="020F0502020204030203" pitchFamily="34" charset="0"/>
              </a:rPr>
              <a:t>Floc filter</a:t>
            </a:r>
            <a:endParaRPr lang="en-US" dirty="0"/>
          </a:p>
        </p:txBody>
      </p:sp>
      <p:sp>
        <p:nvSpPr>
          <p:cNvPr id="364" name="Right Brace 363">
            <a:extLst>
              <a:ext uri="{FF2B5EF4-FFF2-40B4-BE49-F238E27FC236}">
                <a16:creationId xmlns:a16="http://schemas.microsoft.com/office/drawing/2014/main" id="{85BA3C11-813F-4087-A57C-CE4409D3A4F0}"/>
              </a:ext>
            </a:extLst>
          </p:cNvPr>
          <p:cNvSpPr/>
          <p:nvPr/>
        </p:nvSpPr>
        <p:spPr>
          <a:xfrm>
            <a:off x="9108199" y="1066799"/>
            <a:ext cx="407582" cy="14212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5" name="Rectangle 364">
            <a:extLst>
              <a:ext uri="{FF2B5EF4-FFF2-40B4-BE49-F238E27FC236}">
                <a16:creationId xmlns:a16="http://schemas.microsoft.com/office/drawing/2014/main" id="{D8E4AA5B-B2E0-48CA-9333-CEBAAA5859D4}"/>
              </a:ext>
            </a:extLst>
          </p:cNvPr>
          <p:cNvSpPr/>
          <p:nvPr/>
        </p:nvSpPr>
        <p:spPr>
          <a:xfrm>
            <a:off x="754912" y="3564340"/>
            <a:ext cx="1616148" cy="523220"/>
          </a:xfrm>
          <a:prstGeom prst="rect">
            <a:avLst/>
          </a:prstGeom>
        </p:spPr>
        <p:txBody>
          <a:bodyPr wrap="none">
            <a:spAutoFit/>
          </a:bodyPr>
          <a:lstStyle/>
          <a:p>
            <a:r>
              <a:rPr lang="en-US" dirty="0">
                <a:solidFill>
                  <a:srgbClr val="404040"/>
                </a:solidFill>
                <a:latin typeface="Lato" panose="020F0502020204030203" pitchFamily="34" charset="0"/>
              </a:rPr>
              <a:t>Floc weir</a:t>
            </a:r>
            <a:endParaRPr lang="en-US" dirty="0"/>
          </a:p>
        </p:txBody>
      </p:sp>
      <p:cxnSp>
        <p:nvCxnSpPr>
          <p:cNvPr id="20" name="Straight Arrow Connector 19">
            <a:extLst>
              <a:ext uri="{FF2B5EF4-FFF2-40B4-BE49-F238E27FC236}">
                <a16:creationId xmlns:a16="http://schemas.microsoft.com/office/drawing/2014/main" id="{E6E53277-D682-4D54-ADD3-6FBA8F01B8B7}"/>
              </a:ext>
            </a:extLst>
          </p:cNvPr>
          <p:cNvCxnSpPr>
            <a:cxnSpLocks/>
            <a:stCxn id="361" idx="1"/>
            <a:endCxn id="177" idx="6"/>
          </p:cNvCxnSpPr>
          <p:nvPr/>
        </p:nvCxnSpPr>
        <p:spPr>
          <a:xfrm flipH="1">
            <a:off x="5657984" y="565297"/>
            <a:ext cx="2383773" cy="1067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F00DE2C-3DAB-4A14-A3D8-8D887582FCC6}"/>
              </a:ext>
            </a:extLst>
          </p:cNvPr>
          <p:cNvCxnSpPr>
            <a:cxnSpLocks/>
            <a:stCxn id="17" idx="1"/>
            <a:endCxn id="8" idx="6"/>
          </p:cNvCxnSpPr>
          <p:nvPr/>
        </p:nvCxnSpPr>
        <p:spPr>
          <a:xfrm flipH="1">
            <a:off x="5810182" y="5260950"/>
            <a:ext cx="1019465" cy="2616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D42E0440-EC62-4B52-AC4F-ADBD5F960544}"/>
              </a:ext>
            </a:extLst>
          </p:cNvPr>
          <p:cNvCxnSpPr>
            <a:cxnSpLocks/>
            <a:stCxn id="357" idx="1"/>
            <a:endCxn id="11" idx="1"/>
          </p:cNvCxnSpPr>
          <p:nvPr/>
        </p:nvCxnSpPr>
        <p:spPr>
          <a:xfrm flipH="1">
            <a:off x="5500140" y="5814237"/>
            <a:ext cx="1329507" cy="3026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4029A2D9-EEEB-49FB-AB26-8CAE8DD3AE8F}"/>
              </a:ext>
            </a:extLst>
          </p:cNvPr>
          <p:cNvCxnSpPr>
            <a:cxnSpLocks/>
            <a:stCxn id="358" idx="1"/>
            <a:endCxn id="5" idx="2"/>
          </p:cNvCxnSpPr>
          <p:nvPr/>
        </p:nvCxnSpPr>
        <p:spPr>
          <a:xfrm flipH="1">
            <a:off x="5589854" y="6362473"/>
            <a:ext cx="1239793" cy="101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615B8536-23FB-42DA-B8C8-3F18456CF26E}"/>
              </a:ext>
            </a:extLst>
          </p:cNvPr>
          <p:cNvCxnSpPr>
            <a:cxnSpLocks/>
            <a:stCxn id="365" idx="3"/>
          </p:cNvCxnSpPr>
          <p:nvPr/>
        </p:nvCxnSpPr>
        <p:spPr>
          <a:xfrm flipV="1">
            <a:off x="2371060" y="3551274"/>
            <a:ext cx="925033" cy="2746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228D3602-562E-4D37-B0E5-36E93DB5048D}"/>
              </a:ext>
            </a:extLst>
          </p:cNvPr>
          <p:cNvCxnSpPr>
            <a:cxnSpLocks/>
            <a:stCxn id="362" idx="3"/>
          </p:cNvCxnSpPr>
          <p:nvPr/>
        </p:nvCxnSpPr>
        <p:spPr>
          <a:xfrm>
            <a:off x="2394685" y="5055781"/>
            <a:ext cx="5611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2" name="Picture 171" descr="\documentclass{article}&#10;\usepackage{amsmath}&#10;\pagestyle{empty}&#10;\begin{document}&#10;&#10;$$\bar v_{z_{ff}}$$&#10;&#10;&#10;\end{document}" title="IguanaTex Bitmap Display">
            <a:extLst>
              <a:ext uri="{FF2B5EF4-FFF2-40B4-BE49-F238E27FC236}">
                <a16:creationId xmlns:a16="http://schemas.microsoft.com/office/drawing/2014/main" id="{CB5A433D-A6CE-4D89-AF47-9204FA6CEEDB}"/>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4389137" y="2886683"/>
            <a:ext cx="693226" cy="412259"/>
          </a:xfrm>
          <a:prstGeom prst="rect">
            <a:avLst/>
          </a:prstGeom>
          <a:solidFill>
            <a:schemeClr val="bg1"/>
          </a:solidFill>
        </p:spPr>
      </p:pic>
    </p:spTree>
    <p:extLst>
      <p:ext uri="{BB962C8B-B14F-4D97-AF65-F5344CB8AC3E}">
        <p14:creationId xmlns:p14="http://schemas.microsoft.com/office/powerpoint/2010/main" val="756446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56">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18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4290FC-33B8-437D-9B74-0C76AD13ED33}"/>
              </a:ext>
            </a:extLst>
          </p:cNvPr>
          <p:cNvSpPr>
            <a:spLocks noGrp="1"/>
          </p:cNvSpPr>
          <p:nvPr>
            <p:ph type="title"/>
          </p:nvPr>
        </p:nvSpPr>
        <p:spPr/>
        <p:txBody>
          <a:bodyPr/>
          <a:lstStyle/>
          <a:p>
            <a:r>
              <a:rPr lang="en-US" dirty="0"/>
              <a:t>Four sizes/types </a:t>
            </a:r>
            <a:r>
              <a:rPr lang="en-US"/>
              <a:t>of Floc</a:t>
            </a:r>
            <a:endParaRPr lang="en-US" dirty="0"/>
          </a:p>
        </p:txBody>
      </p:sp>
      <p:sp>
        <p:nvSpPr>
          <p:cNvPr id="5" name="TextBox 4">
            <a:extLst>
              <a:ext uri="{FF2B5EF4-FFF2-40B4-BE49-F238E27FC236}">
                <a16:creationId xmlns:a16="http://schemas.microsoft.com/office/drawing/2014/main" id="{541DE34C-88EB-4DAB-9C0A-0E14C25A2FEC}"/>
              </a:ext>
            </a:extLst>
          </p:cNvPr>
          <p:cNvSpPr txBox="1"/>
          <p:nvPr/>
        </p:nvSpPr>
        <p:spPr>
          <a:xfrm>
            <a:off x="1473797" y="2377440"/>
            <a:ext cx="4070345" cy="523220"/>
          </a:xfrm>
          <a:prstGeom prst="rect">
            <a:avLst/>
          </a:prstGeom>
          <a:noFill/>
        </p:spPr>
        <p:txBody>
          <a:bodyPr wrap="none" rtlCol="0">
            <a:spAutoFit/>
          </a:bodyPr>
          <a:lstStyle/>
          <a:p>
            <a:r>
              <a:rPr lang="en-US" dirty="0"/>
              <a:t>New flocs in the floc filter</a:t>
            </a:r>
          </a:p>
        </p:txBody>
      </p:sp>
      <p:sp>
        <p:nvSpPr>
          <p:cNvPr id="6" name="TextBox 5">
            <a:extLst>
              <a:ext uri="{FF2B5EF4-FFF2-40B4-BE49-F238E27FC236}">
                <a16:creationId xmlns:a16="http://schemas.microsoft.com/office/drawing/2014/main" id="{73DDC24A-C407-4F1F-BCBB-1418A1738B17}"/>
              </a:ext>
            </a:extLst>
          </p:cNvPr>
          <p:cNvSpPr txBox="1"/>
          <p:nvPr/>
        </p:nvSpPr>
        <p:spPr>
          <a:xfrm>
            <a:off x="1473797" y="3162748"/>
            <a:ext cx="3881191" cy="523220"/>
          </a:xfrm>
          <a:prstGeom prst="rect">
            <a:avLst/>
          </a:prstGeom>
          <a:noFill/>
        </p:spPr>
        <p:txBody>
          <a:bodyPr wrap="none" rtlCol="0">
            <a:spAutoFit/>
          </a:bodyPr>
          <a:lstStyle/>
          <a:p>
            <a:r>
              <a:rPr lang="en-US" dirty="0"/>
              <a:t>Full flocs in the floc filter</a:t>
            </a:r>
          </a:p>
        </p:txBody>
      </p:sp>
      <p:sp>
        <p:nvSpPr>
          <p:cNvPr id="7" name="TextBox 6">
            <a:extLst>
              <a:ext uri="{FF2B5EF4-FFF2-40B4-BE49-F238E27FC236}">
                <a16:creationId xmlns:a16="http://schemas.microsoft.com/office/drawing/2014/main" id="{1B64ADB0-5B9D-4CD2-AD29-210CB7C9C1A5}"/>
              </a:ext>
            </a:extLst>
          </p:cNvPr>
          <p:cNvSpPr txBox="1"/>
          <p:nvPr/>
        </p:nvSpPr>
        <p:spPr>
          <a:xfrm>
            <a:off x="1473797" y="3948056"/>
            <a:ext cx="10440679" cy="523220"/>
          </a:xfrm>
          <a:prstGeom prst="rect">
            <a:avLst/>
          </a:prstGeom>
          <a:noFill/>
        </p:spPr>
        <p:txBody>
          <a:bodyPr wrap="none" rtlCol="0">
            <a:spAutoFit/>
          </a:bodyPr>
          <a:lstStyle/>
          <a:p>
            <a:r>
              <a:rPr lang="en-US" dirty="0"/>
              <a:t>Primary particles and flocs too small to be captured by the plate settlers</a:t>
            </a:r>
          </a:p>
        </p:txBody>
      </p:sp>
      <p:sp>
        <p:nvSpPr>
          <p:cNvPr id="8" name="TextBox 7">
            <a:extLst>
              <a:ext uri="{FF2B5EF4-FFF2-40B4-BE49-F238E27FC236}">
                <a16:creationId xmlns:a16="http://schemas.microsoft.com/office/drawing/2014/main" id="{48A638C2-1A8E-4A60-9BE4-C9C935FD0580}"/>
              </a:ext>
            </a:extLst>
          </p:cNvPr>
          <p:cNvSpPr txBox="1"/>
          <p:nvPr/>
        </p:nvSpPr>
        <p:spPr>
          <a:xfrm>
            <a:off x="1473797" y="4733365"/>
            <a:ext cx="9910985" cy="954107"/>
          </a:xfrm>
          <a:prstGeom prst="rect">
            <a:avLst/>
          </a:prstGeom>
          <a:noFill/>
        </p:spPr>
        <p:txBody>
          <a:bodyPr wrap="square" rtlCol="0">
            <a:spAutoFit/>
          </a:bodyPr>
          <a:lstStyle/>
          <a:p>
            <a:r>
              <a:rPr lang="en-US" dirty="0"/>
              <a:t>Flocs that settle fast enough to be captured by the plate settlers but not fast enough to stay in the floc filter</a:t>
            </a:r>
          </a:p>
        </p:txBody>
      </p:sp>
      <p:sp>
        <p:nvSpPr>
          <p:cNvPr id="9" name="Oval 8">
            <a:extLst>
              <a:ext uri="{FF2B5EF4-FFF2-40B4-BE49-F238E27FC236}">
                <a16:creationId xmlns:a16="http://schemas.microsoft.com/office/drawing/2014/main" id="{FF35A26B-902D-43B6-BD68-574C868DDB6F}"/>
              </a:ext>
            </a:extLst>
          </p:cNvPr>
          <p:cNvSpPr/>
          <p:nvPr/>
        </p:nvSpPr>
        <p:spPr>
          <a:xfrm>
            <a:off x="471989" y="2377440"/>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50B0ACF-1593-4B90-8E8E-AE69D380DB8B}"/>
              </a:ext>
            </a:extLst>
          </p:cNvPr>
          <p:cNvSpPr/>
          <p:nvPr/>
        </p:nvSpPr>
        <p:spPr>
          <a:xfrm>
            <a:off x="700589" y="418472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3747743-E0F7-4AD4-9497-8F56E71D59CA}"/>
              </a:ext>
            </a:extLst>
          </p:cNvPr>
          <p:cNvGrpSpPr/>
          <p:nvPr/>
        </p:nvGrpSpPr>
        <p:grpSpPr>
          <a:xfrm>
            <a:off x="471989" y="3162748"/>
            <a:ext cx="548640" cy="548640"/>
            <a:chOff x="486781" y="3162748"/>
            <a:chExt cx="548640" cy="548640"/>
          </a:xfrm>
        </p:grpSpPr>
        <p:sp>
          <p:nvSpPr>
            <p:cNvPr id="11" name="Oval 10">
              <a:extLst>
                <a:ext uri="{FF2B5EF4-FFF2-40B4-BE49-F238E27FC236}">
                  <a16:creationId xmlns:a16="http://schemas.microsoft.com/office/drawing/2014/main" id="{EE823624-4141-4CD8-BE0C-904475A803DB}"/>
                </a:ext>
              </a:extLst>
            </p:cNvPr>
            <p:cNvSpPr/>
            <p:nvPr/>
          </p:nvSpPr>
          <p:spPr>
            <a:xfrm>
              <a:off x="486781" y="3162748"/>
              <a:ext cx="548640" cy="548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C3A4C86-82F7-4408-B433-83331BEA4E6C}"/>
                </a:ext>
              </a:extLst>
            </p:cNvPr>
            <p:cNvSpPr/>
            <p:nvPr/>
          </p:nvSpPr>
          <p:spPr>
            <a:xfrm>
              <a:off x="605111" y="33079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0E29723-0A09-4FCD-80FC-B5C613DF497E}"/>
                </a:ext>
              </a:extLst>
            </p:cNvPr>
            <p:cNvSpPr/>
            <p:nvPr/>
          </p:nvSpPr>
          <p:spPr>
            <a:xfrm>
              <a:off x="75751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8F91089-803C-423A-83F9-AAE68F11E711}"/>
                </a:ext>
              </a:extLst>
            </p:cNvPr>
            <p:cNvSpPr/>
            <p:nvPr/>
          </p:nvSpPr>
          <p:spPr>
            <a:xfrm>
              <a:off x="870019" y="3354434"/>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11F362E-5EA9-4B22-8883-C96C83FF5F40}"/>
                </a:ext>
              </a:extLst>
            </p:cNvPr>
            <p:cNvSpPr/>
            <p:nvPr/>
          </p:nvSpPr>
          <p:spPr>
            <a:xfrm>
              <a:off x="769161" y="330618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EB20D5C-5203-4AD9-ABA2-76DC3D943EE1}"/>
                </a:ext>
              </a:extLst>
            </p:cNvPr>
            <p:cNvSpPr/>
            <p:nvPr/>
          </p:nvSpPr>
          <p:spPr>
            <a:xfrm>
              <a:off x="525321" y="3460377"/>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180C766-AC36-4C2D-A4C1-3EC86E495597}"/>
                </a:ext>
              </a:extLst>
            </p:cNvPr>
            <p:cNvSpPr/>
            <p:nvPr/>
          </p:nvSpPr>
          <p:spPr>
            <a:xfrm>
              <a:off x="778579" y="3591102"/>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F1B4D-66DB-4E4A-85BE-6867F53C79DF}"/>
                </a:ext>
              </a:extLst>
            </p:cNvPr>
            <p:cNvSpPr/>
            <p:nvPr/>
          </p:nvSpPr>
          <p:spPr>
            <a:xfrm>
              <a:off x="621245" y="3544646"/>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642BD0E-2F13-493E-A857-873B3FF8254A}"/>
                </a:ext>
              </a:extLst>
            </p:cNvPr>
            <p:cNvSpPr/>
            <p:nvPr/>
          </p:nvSpPr>
          <p:spPr>
            <a:xfrm>
              <a:off x="738227" y="3174403"/>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2740AA7-1974-4C23-A737-3BA93D946BA5}"/>
                </a:ext>
              </a:extLst>
            </p:cNvPr>
            <p:cNvSpPr/>
            <p:nvPr/>
          </p:nvSpPr>
          <p:spPr>
            <a:xfrm>
              <a:off x="922902" y="3476435"/>
              <a:ext cx="91440" cy="9144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77E420E2-C2B3-45FB-93A9-6574E5CE92B4}"/>
              </a:ext>
            </a:extLst>
          </p:cNvPr>
          <p:cNvSpPr/>
          <p:nvPr/>
        </p:nvSpPr>
        <p:spPr>
          <a:xfrm>
            <a:off x="609149" y="4857815"/>
            <a:ext cx="274320" cy="27432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59566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a:t>Floc-filter/Sed</a:t>
            </a:r>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61CC059-07E2-4AA8-A0BA-747284CED7EC}"/>
              </a:ext>
            </a:extLst>
          </p:cNvPr>
          <p:cNvPicPr>
            <a:picLocks noChangeAspect="1"/>
          </p:cNvPicPr>
          <p:nvPr/>
        </p:nvPicPr>
        <p:blipFill>
          <a:blip r:embed="rId13"/>
          <a:stretch>
            <a:fillRect/>
          </a:stretch>
        </p:blipFill>
        <p:spPr>
          <a:xfrm>
            <a:off x="11094273" y="130628"/>
            <a:ext cx="941145" cy="1235034"/>
          </a:xfrm>
          <a:prstGeom prst="rect">
            <a:avLst/>
          </a:prstGeom>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476884395"/>
              </p:ext>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r>
                <a:rPr lang="en-US" dirty="0"/>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r>
                <a:rPr lang="en-US" dirty="0"/>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r>
                <a:rPr lang="en-US" dirty="0"/>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r>
                <a:rPr lang="en-US" dirty="0"/>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r>
                <a:rPr lang="en-US" dirty="0"/>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782659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599"/>
            <a:ext cx="3258767" cy="1561289"/>
          </a:xfrm>
        </p:spPr>
        <p:txBody>
          <a:bodyPr/>
          <a:lstStyle/>
          <a:p>
            <a:r>
              <a:rPr lang="en-US" dirty="0"/>
              <a:t>Floc Filter</a:t>
            </a:r>
          </a:p>
        </p:txBody>
      </p:sp>
      <p:sp>
        <p:nvSpPr>
          <p:cNvPr id="14" name="Content Placeholder 13">
            <a:extLst>
              <a:ext uri="{FF2B5EF4-FFF2-40B4-BE49-F238E27FC236}">
                <a16:creationId xmlns:a16="http://schemas.microsoft.com/office/drawing/2014/main" id="{F9A3B5F5-8E8E-4A73-B40D-69579EB6BFCA}"/>
              </a:ext>
            </a:extLst>
          </p:cNvPr>
          <p:cNvSpPr>
            <a:spLocks noGrp="1"/>
          </p:cNvSpPr>
          <p:nvPr>
            <p:ph idx="1"/>
          </p:nvPr>
        </p:nvSpPr>
        <p:spPr>
          <a:xfrm>
            <a:off x="457200" y="2500009"/>
            <a:ext cx="6254885" cy="3626154"/>
          </a:xfrm>
        </p:spPr>
        <p:txBody>
          <a:bodyPr/>
          <a:lstStyle/>
          <a:p>
            <a:r>
              <a:rPr lang="en-US" dirty="0"/>
              <a:t>Floc filter is a high concentration of a fluidized bed of flocs that in a uniform upward flow</a:t>
            </a:r>
          </a:p>
          <a:p>
            <a:r>
              <a:rPr lang="en-US" dirty="0"/>
              <a:t>In floc filters small particles flow through large flocs (held in place by gravity) where they can collide with small particles that are part of the floc</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55" name="Group 254">
            <a:extLst>
              <a:ext uri="{FF2B5EF4-FFF2-40B4-BE49-F238E27FC236}">
                <a16:creationId xmlns:a16="http://schemas.microsoft.com/office/drawing/2014/main" id="{F400FE64-47CC-48B6-B2AB-242C9C876AF9}"/>
              </a:ext>
            </a:extLst>
          </p:cNvPr>
          <p:cNvGrpSpPr/>
          <p:nvPr/>
        </p:nvGrpSpPr>
        <p:grpSpPr>
          <a:xfrm>
            <a:off x="8097085" y="2834549"/>
            <a:ext cx="3810000" cy="548328"/>
            <a:chOff x="8097085" y="2834549"/>
            <a:chExt cx="3810000" cy="548328"/>
          </a:xfrm>
        </p:grpSpPr>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6" name="Picture 5" descr="\documentclass{article}&#10;\usepackage{amsmath}&#10;\pagestyle{empty}&#10;\begin{document}&#10;&#10;$$\bar v_{z_{flocFilter}}$$&#10;&#10;&#10;\end{document}" title="IguanaTex Bitmap Display">
              <a:extLst>
                <a:ext uri="{FF2B5EF4-FFF2-40B4-BE49-F238E27FC236}">
                  <a16:creationId xmlns:a16="http://schemas.microsoft.com/office/drawing/2014/main" id="{439C91FB-B142-4B11-ABF0-929AE7BD29D2}"/>
                </a:ext>
              </a:extLst>
            </p:cNvPr>
            <p:cNvPicPr>
              <a:picLocks noChangeAspect="1"/>
            </p:cNvPicPr>
            <p:nvPr>
              <p:custDataLst>
                <p:tags r:id="rId6"/>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ext uri="{D42A27DB-BD31-4B8C-83A1-F6EECF244321}">
                <p14:modId xmlns:p14="http://schemas.microsoft.com/office/powerpoint/2010/main" val="3096342857"/>
              </p:ext>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 name="Group 14">
            <a:extLst>
              <a:ext uri="{FF2B5EF4-FFF2-40B4-BE49-F238E27FC236}">
                <a16:creationId xmlns:a16="http://schemas.microsoft.com/office/drawing/2014/main" id="{1B28BFA5-B0C5-41BA-B9B3-03E97CB00A71}"/>
              </a:ext>
            </a:extLst>
          </p:cNvPr>
          <p:cNvGrpSpPr/>
          <p:nvPr/>
        </p:nvGrpSpPr>
        <p:grpSpPr>
          <a:xfrm>
            <a:off x="5803661" y="5036242"/>
            <a:ext cx="3668558" cy="1821758"/>
            <a:chOff x="5803661" y="5036242"/>
            <a:chExt cx="3668558" cy="1821758"/>
          </a:xfrm>
        </p:grpSpPr>
        <p:sp>
          <p:nvSpPr>
            <p:cNvPr id="3" name="TextBox 2">
              <a:extLst>
                <a:ext uri="{FF2B5EF4-FFF2-40B4-BE49-F238E27FC236}">
                  <a16:creationId xmlns:a16="http://schemas.microsoft.com/office/drawing/2014/main" id="{7A282CE3-6DF6-4B30-BD7B-F76335808171}"/>
                </a:ext>
              </a:extLst>
            </p:cNvPr>
            <p:cNvSpPr txBox="1"/>
            <p:nvPr/>
          </p:nvSpPr>
          <p:spPr>
            <a:xfrm>
              <a:off x="5803661" y="6334780"/>
              <a:ext cx="2536272" cy="523220"/>
            </a:xfrm>
            <a:prstGeom prst="rect">
              <a:avLst/>
            </a:prstGeom>
            <a:noFill/>
          </p:spPr>
          <p:txBody>
            <a:bodyPr wrap="none" rtlCol="0">
              <a:spAutoFit/>
            </a:bodyPr>
            <a:lstStyle/>
            <a:p>
              <a:r>
                <a:rPr lang="en-US" dirty="0"/>
                <a:t>Flocs are filters!</a:t>
              </a:r>
            </a:p>
          </p:txBody>
        </p:sp>
        <p:cxnSp>
          <p:nvCxnSpPr>
            <p:cNvPr id="12" name="Straight Arrow Connector 11">
              <a:extLst>
                <a:ext uri="{FF2B5EF4-FFF2-40B4-BE49-F238E27FC236}">
                  <a16:creationId xmlns:a16="http://schemas.microsoft.com/office/drawing/2014/main" id="{C7246F33-4625-4562-ABCC-430A9026EBE6}"/>
                </a:ext>
              </a:extLst>
            </p:cNvPr>
            <p:cNvCxnSpPr>
              <a:cxnSpLocks/>
              <a:stCxn id="3" idx="3"/>
              <a:endCxn id="291" idx="3"/>
            </p:cNvCxnSpPr>
            <p:nvPr/>
          </p:nvCxnSpPr>
          <p:spPr>
            <a:xfrm flipV="1">
              <a:off x="8339933" y="5036242"/>
              <a:ext cx="1132286" cy="15601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58B4755-E619-417E-8290-496116A29EB6}"/>
              </a:ext>
            </a:extLst>
          </p:cNvPr>
          <p:cNvGrpSpPr/>
          <p:nvPr/>
        </p:nvGrpSpPr>
        <p:grpSpPr>
          <a:xfrm>
            <a:off x="4777660" y="713348"/>
            <a:ext cx="1537523" cy="1333752"/>
            <a:chOff x="4777660" y="713348"/>
            <a:chExt cx="1537523" cy="1333752"/>
          </a:xfrm>
        </p:grpSpPr>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250" name="Picture 249" descr="\documentclass{article}&#10;\usepackage{amsmath}&#10;\pagestyle{empty}&#10;\begin{document}&#10;&#10;$$v_t &gt; \bar v_{z_{ff}}$$&#10;&#10;&#10;\end{document}" title="IguanaTex Bitmap Display">
              <a:extLst>
                <a:ext uri="{FF2B5EF4-FFF2-40B4-BE49-F238E27FC236}">
                  <a16:creationId xmlns:a16="http://schemas.microsoft.com/office/drawing/2014/main" id="{292ECB1F-D4F6-4D24-94B6-054840DB0D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251" name="Picture 250" descr="\documentclass{article}&#10;\usepackage{amsmath}&#10;\pagestyle{empty}&#10;\begin{document}&#10;&#10;$$v_t &gt; \bar v_{z_{ff}}$$&#10;&#10;&#10;\end{document}" title="IguanaTex Bitmap Display">
              <a:extLst>
                <a:ext uri="{FF2B5EF4-FFF2-40B4-BE49-F238E27FC236}">
                  <a16:creationId xmlns:a16="http://schemas.microsoft.com/office/drawing/2014/main" id="{BA76646B-E151-48D1-8DC0-D1024DBA5B24}"/>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252" name="Picture 251" descr="\documentclass{article}&#10;\usepackage{amsmath}&#10;\pagestyle{empty}&#10;\begin{document}&#10;&#10;$$\bar v_{z_{ff}} &gt; v_t &gt; v_c$$&#10;&#10;&#10;\end{document}" title="IguanaTex Bitmap Display">
              <a:extLst>
                <a:ext uri="{FF2B5EF4-FFF2-40B4-BE49-F238E27FC236}">
                  <a16:creationId xmlns:a16="http://schemas.microsoft.com/office/drawing/2014/main" id="{6CD71F77-66C7-4E10-BE2B-578B5796424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89112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No boundary layer preventing particles from entering the floc!</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3"/>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4"/>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5"/>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4"/>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4"/>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4"/>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4"/>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4"/>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4"/>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4"/>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256312" y="2838204"/>
            <a:ext cx="5608737" cy="2688176"/>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 and my porosity is too small)</a:t>
            </a:r>
          </a:p>
        </p:txBody>
      </p:sp>
    </p:spTree>
    <p:custDataLst>
      <p:tags r:id="rId1"/>
    </p:custDataLst>
    <p:extLst>
      <p:ext uri="{BB962C8B-B14F-4D97-AF65-F5344CB8AC3E}">
        <p14:creationId xmlns:p14="http://schemas.microsoft.com/office/powerpoint/2010/main" val="796805724"/>
      </p:ext>
    </p:extLst>
  </p:cSld>
  <p:clrMapOvr>
    <a:masterClrMapping/>
  </p:clrMapOvr>
  <p:transition advTm="2319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hidden"/>
                                      </p:to>
                                    </p:set>
                                  </p:childTnLst>
                                </p:cTn>
                              </p:par>
                              <p:par>
                                <p:cTn id="32" presetID="1" presetClass="entr" presetSubtype="0" fill="hold" grpId="0" nodeType="withEffect">
                                  <p:stCondLst>
                                    <p:cond delay="0"/>
                                  </p:stCondLst>
                                  <p:childTnLst>
                                    <p:set>
                                      <p:cBhvr>
                                        <p:cTn id="33" dur="1" fill="hold">
                                          <p:stCondLst>
                                            <p:cond delay="0"/>
                                          </p:stCondLst>
                                        </p:cTn>
                                        <p:tgtEl>
                                          <p:spTgt spid="27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7" dur="2000" fill="hold"/>
                                        <p:tgtEl>
                                          <p:spTgt spid="275"/>
                                        </p:tgtEl>
                                        <p:attrNameLst>
                                          <p:attrName>ppt_x</p:attrName>
                                          <p:attrName>ppt_y</p:attrName>
                                        </p:attrNameLst>
                                      </p:cBhvr>
                                      <p:rCtr x="0" y="-24583"/>
                                    </p:animMotion>
                                  </p:childTnLst>
                                </p:cTn>
                              </p:par>
                              <p:par>
                                <p:cTn id="38" presetID="10" presetClass="exit" presetSubtype="0" fill="hold" grpId="1" nodeType="withEffect">
                                  <p:stCondLst>
                                    <p:cond delay="0"/>
                                  </p:stCondLst>
                                  <p:childTnLst>
                                    <p:animEffect transition="out" filter="fade">
                                      <p:cBhvr>
                                        <p:cTn id="39" dur="500"/>
                                        <p:tgtEl>
                                          <p:spTgt spid="279"/>
                                        </p:tgtEl>
                                      </p:cBhvr>
                                    </p:animEffect>
                                    <p:set>
                                      <p:cBhvr>
                                        <p:cTn id="40" dur="1" fill="hold">
                                          <p:stCondLst>
                                            <p:cond delay="499"/>
                                          </p:stCondLst>
                                        </p:cTn>
                                        <p:tgtEl>
                                          <p:spTgt spid="27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4" dur="2000" fill="hold"/>
                                        <p:tgtEl>
                                          <p:spTgt spid="276"/>
                                        </p:tgtEl>
                                        <p:attrNameLst>
                                          <p:attrName>ppt_x</p:attrName>
                                          <p:attrName>ppt_y</p:attrName>
                                        </p:attrNameLst>
                                      </p:cBhvr>
                                      <p:rCtr x="-612" y="-24745"/>
                                    </p:animMotion>
                                  </p:childTnLst>
                                </p:cTn>
                              </p:par>
                            </p:childTnLst>
                          </p:cTn>
                        </p:par>
                      </p:childTnLst>
                    </p:cTn>
                  </p:par>
                  <p:par>
                    <p:cTn id="45" fill="hold">
                      <p:stCondLst>
                        <p:cond delay="indefinite"/>
                      </p:stCondLst>
                      <p:childTnLst>
                        <p:par>
                          <p:cTn id="46" fill="hold">
                            <p:stCondLst>
                              <p:cond delay="0"/>
                            </p:stCondLst>
                            <p:childTnLst>
                              <p:par>
                                <p:cTn id="47"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8" dur="2000" fill="hold"/>
                                        <p:tgtEl>
                                          <p:spTgt spid="277"/>
                                        </p:tgtEl>
                                        <p:attrNameLst>
                                          <p:attrName>ppt_x</p:attrName>
                                          <p:attrName>ppt_y</p:attrName>
                                        </p:attrNameLst>
                                      </p:cBhvr>
                                      <p:rCtr x="-651" y="-25810"/>
                                    </p:animMotion>
                                  </p:childTnLst>
                                </p:cTn>
                              </p:par>
                              <p:par>
                                <p:cTn id="49" presetID="1" presetClass="entr" presetSubtype="0" fill="hold" grpId="0" nodeType="withEffect">
                                  <p:stCondLst>
                                    <p:cond delay="0"/>
                                  </p:stCondLst>
                                  <p:childTnLst>
                                    <p:set>
                                      <p:cBhvr>
                                        <p:cTn id="50" dur="1" fill="hold">
                                          <p:stCondLst>
                                            <p:cond delay="0"/>
                                          </p:stCondLst>
                                        </p:cTn>
                                        <p:tgtEl>
                                          <p:spTgt spid="28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4" dur="2000" fill="hold"/>
                                        <p:tgtEl>
                                          <p:spTgt spid="278"/>
                                        </p:tgtEl>
                                        <p:attrNameLst>
                                          <p:attrName>ppt_x</p:attrName>
                                          <p:attrName>ppt_y</p:attrName>
                                        </p:attrNameLst>
                                      </p:cBhvr>
                                      <p:rCtr x="-4544" y="-39931"/>
                                    </p:animMotion>
                                  </p:childTnLst>
                                </p:cTn>
                              </p:par>
                              <p:par>
                                <p:cTn id="55" presetID="10" presetClass="exit" presetSubtype="0" fill="hold" grpId="1" nodeType="withEffect">
                                  <p:stCondLst>
                                    <p:cond delay="0"/>
                                  </p:stCondLst>
                                  <p:childTnLst>
                                    <p:animEffect transition="out" filter="fade">
                                      <p:cBhvr>
                                        <p:cTn id="56" dur="500"/>
                                        <p:tgtEl>
                                          <p:spTgt spid="280"/>
                                        </p:tgtEl>
                                      </p:cBhvr>
                                    </p:animEffect>
                                    <p:set>
                                      <p:cBhvr>
                                        <p:cTn id="57" dur="1" fill="hold">
                                          <p:stCondLst>
                                            <p:cond delay="499"/>
                                          </p:stCondLst>
                                        </p:cTn>
                                        <p:tgtEl>
                                          <p:spTgt spid="28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79" grpId="0" animBg="1"/>
      <p:bldP spid="279" grpId="1" animBg="1"/>
      <p:bldP spid="280" grpId="0" animBg="1"/>
      <p:bldP spid="28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A55C-D038-47A4-9BA9-AB44B5257C60}"/>
              </a:ext>
            </a:extLst>
          </p:cNvPr>
          <p:cNvSpPr>
            <a:spLocks noGrp="1"/>
          </p:cNvSpPr>
          <p:nvPr>
            <p:ph type="title"/>
          </p:nvPr>
        </p:nvSpPr>
        <p:spPr/>
        <p:txBody>
          <a:bodyPr/>
          <a:lstStyle/>
          <a:p>
            <a:r>
              <a:rPr lang="en-US" dirty="0"/>
              <a:t>Floc filter performance deteriorates after the floc blanket begins wasting to the floc hopper!</a:t>
            </a:r>
          </a:p>
        </p:txBody>
      </p:sp>
      <p:pic>
        <p:nvPicPr>
          <p:cNvPr id="1836034" name="Picture 2" descr="https://lh4.googleusercontent.com/49ZyjujBQp0nYzhaAxLKGhLO0iTGCmU1jVBbuYRLYrpZchyF2QHr0f-Qr70XWMB3F7dWjE6fK8g-KUIWmcQMHL87xlGXyqbXEe3KHr62fgX2kh_jq847mPOsEMaojog0iIH52ZSxy_U">
            <a:extLst>
              <a:ext uri="{FF2B5EF4-FFF2-40B4-BE49-F238E27FC236}">
                <a16:creationId xmlns:a16="http://schemas.microsoft.com/office/drawing/2014/main" id="{7BCCA9EE-5CA9-47C1-8BA6-0B5A6FF0F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835" y="1604675"/>
            <a:ext cx="9395924" cy="328795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309C6DFF-0275-4EB5-99DB-98562681599D}"/>
              </a:ext>
            </a:extLst>
          </p:cNvPr>
          <p:cNvGrpSpPr/>
          <p:nvPr/>
        </p:nvGrpSpPr>
        <p:grpSpPr>
          <a:xfrm>
            <a:off x="12353900" y="296883"/>
            <a:ext cx="4868241" cy="6428500"/>
            <a:chOff x="7223760" y="223669"/>
            <a:chExt cx="4868241" cy="6428500"/>
          </a:xfrm>
        </p:grpSpPr>
        <p:grpSp>
          <p:nvGrpSpPr>
            <p:cNvPr id="5" name="Group 4">
              <a:extLst>
                <a:ext uri="{FF2B5EF4-FFF2-40B4-BE49-F238E27FC236}">
                  <a16:creationId xmlns:a16="http://schemas.microsoft.com/office/drawing/2014/main" id="{0476295B-5F80-48F8-A9A9-6395AC038E1A}"/>
                </a:ext>
              </a:extLst>
            </p:cNvPr>
            <p:cNvGrpSpPr/>
            <p:nvPr/>
          </p:nvGrpSpPr>
          <p:grpSpPr>
            <a:xfrm>
              <a:off x="9601402" y="5220595"/>
              <a:ext cx="731520" cy="1282929"/>
              <a:chOff x="9601402" y="5220595"/>
              <a:chExt cx="731520" cy="1282929"/>
            </a:xfrm>
          </p:grpSpPr>
          <p:sp>
            <p:nvSpPr>
              <p:cNvPr id="6" name="Oval 5">
                <a:extLst>
                  <a:ext uri="{FF2B5EF4-FFF2-40B4-BE49-F238E27FC236}">
                    <a16:creationId xmlns:a16="http://schemas.microsoft.com/office/drawing/2014/main" id="{A2CBC89E-ADAB-4312-AF53-2E4DDD812E5E}"/>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7" name="Picture 6">
                <a:extLst>
                  <a:ext uri="{FF2B5EF4-FFF2-40B4-BE49-F238E27FC236}">
                    <a16:creationId xmlns:a16="http://schemas.microsoft.com/office/drawing/2014/main" id="{B5F8B8A4-0788-46D5-9D39-0431FCEFB897}"/>
                  </a:ext>
                </a:extLst>
              </p:cNvPr>
              <p:cNvPicPr>
                <a:picLocks noChangeAspect="1"/>
              </p:cNvPicPr>
              <p:nvPr/>
            </p:nvPicPr>
            <p:blipFill>
              <a:blip r:embed="rId5"/>
              <a:stretch>
                <a:fillRect/>
              </a:stretch>
            </p:blipFill>
            <p:spPr>
              <a:xfrm rot="11133055">
                <a:off x="9873192" y="5843347"/>
                <a:ext cx="150040" cy="660177"/>
              </a:xfrm>
              <a:prstGeom prst="rect">
                <a:avLst/>
              </a:prstGeom>
            </p:spPr>
          </p:pic>
        </p:grpSp>
        <p:grpSp>
          <p:nvGrpSpPr>
            <p:cNvPr id="8" name="Group 7">
              <a:extLst>
                <a:ext uri="{FF2B5EF4-FFF2-40B4-BE49-F238E27FC236}">
                  <a16:creationId xmlns:a16="http://schemas.microsoft.com/office/drawing/2014/main" id="{1B257B61-6276-49A8-875D-CDFA0E1D0460}"/>
                </a:ext>
              </a:extLst>
            </p:cNvPr>
            <p:cNvGrpSpPr/>
            <p:nvPr/>
          </p:nvGrpSpPr>
          <p:grpSpPr>
            <a:xfrm>
              <a:off x="9753600" y="404941"/>
              <a:ext cx="427124" cy="544446"/>
              <a:chOff x="9753600" y="525517"/>
              <a:chExt cx="427124" cy="544446"/>
            </a:xfrm>
          </p:grpSpPr>
          <p:sp>
            <p:nvSpPr>
              <p:cNvPr id="9" name="Oval 8">
                <a:extLst>
                  <a:ext uri="{FF2B5EF4-FFF2-40B4-BE49-F238E27FC236}">
                    <a16:creationId xmlns:a16="http://schemas.microsoft.com/office/drawing/2014/main" id="{4B0F88A3-59D9-43DD-85FA-BF779476F00C}"/>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Rectangle 9">
                <a:extLst>
                  <a:ext uri="{FF2B5EF4-FFF2-40B4-BE49-F238E27FC236}">
                    <a16:creationId xmlns:a16="http://schemas.microsoft.com/office/drawing/2014/main" id="{5C20D001-8235-47CF-97E9-68E73F9A0B78}"/>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1" name="Oval 10">
              <a:extLst>
                <a:ext uri="{FF2B5EF4-FFF2-40B4-BE49-F238E27FC236}">
                  <a16:creationId xmlns:a16="http://schemas.microsoft.com/office/drawing/2014/main" id="{BBA25D26-17EF-4848-AC6A-6E8149F94DFD}"/>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2" name="Group 11">
              <a:extLst>
                <a:ext uri="{FF2B5EF4-FFF2-40B4-BE49-F238E27FC236}">
                  <a16:creationId xmlns:a16="http://schemas.microsoft.com/office/drawing/2014/main" id="{5B8541E5-E00E-4D51-931E-4BD38D379EA9}"/>
                </a:ext>
              </a:extLst>
            </p:cNvPr>
            <p:cNvGrpSpPr/>
            <p:nvPr/>
          </p:nvGrpSpPr>
          <p:grpSpPr>
            <a:xfrm>
              <a:off x="7842323" y="223669"/>
              <a:ext cx="4249678" cy="6428500"/>
              <a:chOff x="7842323" y="344245"/>
              <a:chExt cx="4249678" cy="6428500"/>
            </a:xfrm>
          </p:grpSpPr>
          <p:grpSp>
            <p:nvGrpSpPr>
              <p:cNvPr id="13" name="Group 12">
                <a:extLst>
                  <a:ext uri="{FF2B5EF4-FFF2-40B4-BE49-F238E27FC236}">
                    <a16:creationId xmlns:a16="http://schemas.microsoft.com/office/drawing/2014/main" id="{261DE4E7-7C09-4380-81EF-866387CFD7DA}"/>
                  </a:ext>
                </a:extLst>
              </p:cNvPr>
              <p:cNvGrpSpPr/>
              <p:nvPr/>
            </p:nvGrpSpPr>
            <p:grpSpPr>
              <a:xfrm>
                <a:off x="7842323" y="344245"/>
                <a:ext cx="4249678" cy="6303981"/>
                <a:chOff x="7896113" y="-21516"/>
                <a:chExt cx="4249678" cy="6303981"/>
              </a:xfrm>
            </p:grpSpPr>
            <p:sp>
              <p:nvSpPr>
                <p:cNvPr id="15" name="Freeform: Shape 14">
                  <a:extLst>
                    <a:ext uri="{FF2B5EF4-FFF2-40B4-BE49-F238E27FC236}">
                      <a16:creationId xmlns:a16="http://schemas.microsoft.com/office/drawing/2014/main" id="{8281EA61-F9C8-49A3-B031-52DF0B9206C6}"/>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 name="Freeform: Shape 15">
                  <a:extLst>
                    <a:ext uri="{FF2B5EF4-FFF2-40B4-BE49-F238E27FC236}">
                      <a16:creationId xmlns:a16="http://schemas.microsoft.com/office/drawing/2014/main" id="{757BCB40-EA2F-4C92-93FB-9D9089788541}"/>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 name="Arc 13">
                <a:extLst>
                  <a:ext uri="{FF2B5EF4-FFF2-40B4-BE49-F238E27FC236}">
                    <a16:creationId xmlns:a16="http://schemas.microsoft.com/office/drawing/2014/main" id="{51D4A960-CC5A-4ABF-B769-0025EC9253E5}"/>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7" name="Group 16">
              <a:extLst>
                <a:ext uri="{FF2B5EF4-FFF2-40B4-BE49-F238E27FC236}">
                  <a16:creationId xmlns:a16="http://schemas.microsoft.com/office/drawing/2014/main" id="{73DD757E-9067-4BBF-B50F-1623C7D655EE}"/>
                </a:ext>
              </a:extLst>
            </p:cNvPr>
            <p:cNvGrpSpPr/>
            <p:nvPr/>
          </p:nvGrpSpPr>
          <p:grpSpPr>
            <a:xfrm>
              <a:off x="7223760" y="2753252"/>
              <a:ext cx="757120" cy="3762103"/>
              <a:chOff x="7223760" y="2753252"/>
              <a:chExt cx="757120" cy="3762103"/>
            </a:xfrm>
          </p:grpSpPr>
          <p:sp>
            <p:nvSpPr>
              <p:cNvPr id="18" name="Rectangle 17">
                <a:extLst>
                  <a:ext uri="{FF2B5EF4-FFF2-40B4-BE49-F238E27FC236}">
                    <a16:creationId xmlns:a16="http://schemas.microsoft.com/office/drawing/2014/main" id="{0AB2B480-3AB2-47D5-9780-A07B1B34592F}"/>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 name="Freeform: Shape 18">
                <a:extLst>
                  <a:ext uri="{FF2B5EF4-FFF2-40B4-BE49-F238E27FC236}">
                    <a16:creationId xmlns:a16="http://schemas.microsoft.com/office/drawing/2014/main" id="{75EB531D-1614-4A72-A26F-CBEE40F01F72}"/>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 name="Group 19">
              <a:extLst>
                <a:ext uri="{FF2B5EF4-FFF2-40B4-BE49-F238E27FC236}">
                  <a16:creationId xmlns:a16="http://schemas.microsoft.com/office/drawing/2014/main" id="{B2AF1EC3-8DE5-4ACF-99A6-5992FE7E4E0F}"/>
                </a:ext>
              </a:extLst>
            </p:cNvPr>
            <p:cNvGrpSpPr/>
            <p:nvPr/>
          </p:nvGrpSpPr>
          <p:grpSpPr>
            <a:xfrm>
              <a:off x="9730290" y="5381958"/>
              <a:ext cx="450321" cy="404039"/>
              <a:chOff x="9730290" y="5502534"/>
              <a:chExt cx="450321" cy="404039"/>
            </a:xfrm>
          </p:grpSpPr>
          <p:sp>
            <p:nvSpPr>
              <p:cNvPr id="21" name="Oval 20">
                <a:extLst>
                  <a:ext uri="{FF2B5EF4-FFF2-40B4-BE49-F238E27FC236}">
                    <a16:creationId xmlns:a16="http://schemas.microsoft.com/office/drawing/2014/main" id="{4139D8E4-371B-4CA5-B48F-2A154A30173F}"/>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5BBC7C62-AFE3-4205-A74F-4F1A57D2107F}"/>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85705D7A-B655-4E01-AFE7-BCE2F9F233B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B47A6547-6867-4856-AE39-613B18793872}"/>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0D76B70F-C56F-43C6-A2FC-B888EF14848A}"/>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6" name="Group 25">
              <a:extLst>
                <a:ext uri="{FF2B5EF4-FFF2-40B4-BE49-F238E27FC236}">
                  <a16:creationId xmlns:a16="http://schemas.microsoft.com/office/drawing/2014/main" id="{D2CC7E17-EDE7-471A-9B1C-DA1DBE9C4192}"/>
                </a:ext>
              </a:extLst>
            </p:cNvPr>
            <p:cNvGrpSpPr/>
            <p:nvPr/>
          </p:nvGrpSpPr>
          <p:grpSpPr>
            <a:xfrm>
              <a:off x="9749087" y="5404818"/>
              <a:ext cx="452160" cy="453072"/>
              <a:chOff x="9733048" y="5478331"/>
              <a:chExt cx="452160" cy="453072"/>
            </a:xfrm>
          </p:grpSpPr>
          <p:sp>
            <p:nvSpPr>
              <p:cNvPr id="27" name="Oval 26">
                <a:extLst>
                  <a:ext uri="{FF2B5EF4-FFF2-40B4-BE49-F238E27FC236}">
                    <a16:creationId xmlns:a16="http://schemas.microsoft.com/office/drawing/2014/main" id="{64980538-85A0-4B25-8079-6CE17CBD75C3}"/>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674FD881-CC89-454B-BDC7-F7EDA8C3164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60CC2874-6798-4037-9C60-CFA2FFA4B67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1F11EEEC-9329-4688-B938-3329A162200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C613E34D-5F73-4382-98AD-83D70A774777}"/>
                </a:ext>
              </a:extLst>
            </p:cNvPr>
            <p:cNvGrpSpPr/>
            <p:nvPr/>
          </p:nvGrpSpPr>
          <p:grpSpPr>
            <a:xfrm>
              <a:off x="8482403" y="3475800"/>
              <a:ext cx="2992172" cy="1991153"/>
              <a:chOff x="8482403" y="3596376"/>
              <a:chExt cx="2992172" cy="1991153"/>
            </a:xfrm>
          </p:grpSpPr>
          <p:grpSp>
            <p:nvGrpSpPr>
              <p:cNvPr id="32" name="Group 31">
                <a:extLst>
                  <a:ext uri="{FF2B5EF4-FFF2-40B4-BE49-F238E27FC236}">
                    <a16:creationId xmlns:a16="http://schemas.microsoft.com/office/drawing/2014/main" id="{725D91F9-65F4-4AAF-BD3C-23B74A1BA8FE}"/>
                  </a:ext>
                </a:extLst>
              </p:cNvPr>
              <p:cNvGrpSpPr/>
              <p:nvPr/>
            </p:nvGrpSpPr>
            <p:grpSpPr>
              <a:xfrm>
                <a:off x="8482403" y="4111936"/>
                <a:ext cx="280352" cy="274320"/>
                <a:chOff x="1412620" y="3091725"/>
                <a:chExt cx="280352" cy="274320"/>
              </a:xfrm>
            </p:grpSpPr>
            <p:sp>
              <p:nvSpPr>
                <p:cNvPr id="121" name="Oval 120">
                  <a:extLst>
                    <a:ext uri="{FF2B5EF4-FFF2-40B4-BE49-F238E27FC236}">
                      <a16:creationId xmlns:a16="http://schemas.microsoft.com/office/drawing/2014/main" id="{E5EA0FE8-27B8-4799-A10C-6D834CED908F}"/>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1D5C55C3-8572-4F86-A027-EC7BB462B30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624D9CAC-3FF0-4456-9B4E-30CC2D3A6CC0}"/>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55826F03-A3E6-4566-8D28-70C36FBD744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6C7B6B2-882B-476D-9ED1-3FCBF5198A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9E04C934-F3A3-40AC-95C2-444CE40CA1A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FED97BE9-0247-42CE-AE3F-3C7162EDE5F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6BAB1283-A11B-450C-839D-C3CFB93A3DB7}"/>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41810776-C3FA-4BEE-8C55-F998A0117D2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520E33E3-1EC5-4E61-B056-17183CD313B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DE81A-0BB3-4383-A827-26E71EABBD96}"/>
                  </a:ext>
                </a:extLst>
              </p:cNvPr>
              <p:cNvGrpSpPr/>
              <p:nvPr/>
            </p:nvGrpSpPr>
            <p:grpSpPr>
              <a:xfrm>
                <a:off x="9481212" y="4148726"/>
                <a:ext cx="280352" cy="274320"/>
                <a:chOff x="1412620" y="3091725"/>
                <a:chExt cx="280352" cy="274320"/>
              </a:xfrm>
            </p:grpSpPr>
            <p:sp>
              <p:nvSpPr>
                <p:cNvPr id="111" name="Oval 110">
                  <a:extLst>
                    <a:ext uri="{FF2B5EF4-FFF2-40B4-BE49-F238E27FC236}">
                      <a16:creationId xmlns:a16="http://schemas.microsoft.com/office/drawing/2014/main" id="{18D716DC-5188-4F72-B472-EE183A029A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A9EB63F1-FF6B-4322-96D1-3759FB7DC96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5F37FFEC-A53B-4C3F-B7C0-AFBFF26A63B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39B8DAE6-3C1E-4AD5-8CE1-79A8D32CEA9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68AEAE55-C2D5-4714-867B-296203253369}"/>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6DC0DDF4-1BB7-4F5A-A84A-138989600B7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AB569E65-4503-4426-9747-83EC7F447E6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53472415-81C6-4134-ADFE-86CEFA1416C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CCA1FC4-CE91-48A1-82FF-ED195E1FC9A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D08BE42A-F729-45A9-8C78-A5AC7DF665D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D214E05C-2EF8-4544-BFE6-3AFA33D105AB}"/>
                  </a:ext>
                </a:extLst>
              </p:cNvPr>
              <p:cNvGrpSpPr/>
              <p:nvPr/>
            </p:nvGrpSpPr>
            <p:grpSpPr>
              <a:xfrm>
                <a:off x="10180611" y="3596376"/>
                <a:ext cx="280352" cy="274320"/>
                <a:chOff x="1412620" y="3091725"/>
                <a:chExt cx="280352" cy="274320"/>
              </a:xfrm>
            </p:grpSpPr>
            <p:sp>
              <p:nvSpPr>
                <p:cNvPr id="101" name="Oval 100">
                  <a:extLst>
                    <a:ext uri="{FF2B5EF4-FFF2-40B4-BE49-F238E27FC236}">
                      <a16:creationId xmlns:a16="http://schemas.microsoft.com/office/drawing/2014/main" id="{6FCD5DAC-13FF-4EC7-8730-7A6EF63F7EE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1EEA8605-CE7E-4E97-A0C6-178C43AC64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D7679C03-812F-4BD5-AEC1-7C2DBD04D09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D3C106CD-9733-4D15-85A9-78BBF15F699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D64E8F00-28BB-4AAB-8AD4-09FD8739A66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C4F2ACD7-C9B6-4744-BF73-1EBAAE971F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3B14B0F9-E4DA-414D-9F27-C3BA677C900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E2DC0CA8-8B26-42D7-9E32-79B85E33399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A42BFD61-2C99-44D9-AEF4-E58EF46F495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AF8EAE6D-D48E-41C7-876F-63C59984FD8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12EBC194-A467-416A-BC20-EAF40D797918}"/>
                  </a:ext>
                </a:extLst>
              </p:cNvPr>
              <p:cNvGrpSpPr/>
              <p:nvPr/>
            </p:nvGrpSpPr>
            <p:grpSpPr>
              <a:xfrm>
                <a:off x="11086000" y="3838132"/>
                <a:ext cx="280352" cy="274320"/>
                <a:chOff x="1412620" y="3091725"/>
                <a:chExt cx="280352" cy="274320"/>
              </a:xfrm>
            </p:grpSpPr>
            <p:sp>
              <p:nvSpPr>
                <p:cNvPr id="91" name="Oval 90">
                  <a:extLst>
                    <a:ext uri="{FF2B5EF4-FFF2-40B4-BE49-F238E27FC236}">
                      <a16:creationId xmlns:a16="http://schemas.microsoft.com/office/drawing/2014/main" id="{8C7B754F-8E31-43E1-9035-56442C01CA45}"/>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DBC9EE8-DA02-423B-83B3-8C155E6A68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1C8718F-C48B-424F-B4AC-088ECA77A11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57786D17-0D87-43F7-A4B5-3DD5EC7D752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8A4F278D-3C98-4EB7-842E-5307C39957F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125A9CC8-75F3-465D-90F1-53C46CD2CD7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3758B390-ED74-4078-B040-F440C9619FE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5CBAFB07-191C-4948-8A09-09D4679ADC80}"/>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84527C69-F902-4A1B-BE8D-A34A649D2D8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9D0B482E-C834-46F0-9F53-A3A78276DC7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52A60BC-A641-4A8C-8E49-026FD03E998F}"/>
                  </a:ext>
                </a:extLst>
              </p:cNvPr>
              <p:cNvGrpSpPr/>
              <p:nvPr/>
            </p:nvGrpSpPr>
            <p:grpSpPr>
              <a:xfrm>
                <a:off x="11194223" y="4430070"/>
                <a:ext cx="280352" cy="274320"/>
                <a:chOff x="1412620" y="3091725"/>
                <a:chExt cx="280352" cy="274320"/>
              </a:xfrm>
            </p:grpSpPr>
            <p:sp>
              <p:nvSpPr>
                <p:cNvPr id="81" name="Oval 80">
                  <a:extLst>
                    <a:ext uri="{FF2B5EF4-FFF2-40B4-BE49-F238E27FC236}">
                      <a16:creationId xmlns:a16="http://schemas.microsoft.com/office/drawing/2014/main" id="{D083B5F3-64F1-498E-ACC8-0FC460FECD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8BBB6DCE-ED45-4F25-9B56-19496CF4C77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51B9C1DE-398C-4050-9518-E98B8418B4D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82D827EA-E5F0-4FFC-A470-59094665E5B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084F8865-A9AF-46AB-AD18-3C4BD7CEA7D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C17D6B8A-C72E-4E57-8A74-2B944F5C4455}"/>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B3544B7-693A-4E0C-9F12-63037B612543}"/>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D74D6E7E-5E38-48E2-9F02-8397DE83D14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55731CA6-123B-49F5-B464-1211B42756C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06D4505E-A33F-4010-B634-95467442BAE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0ADF47A4-8635-4690-8A53-A555934F3321}"/>
                  </a:ext>
                </a:extLst>
              </p:cNvPr>
              <p:cNvGrpSpPr/>
              <p:nvPr/>
            </p:nvGrpSpPr>
            <p:grpSpPr>
              <a:xfrm>
                <a:off x="10324710" y="4470629"/>
                <a:ext cx="280352" cy="274320"/>
                <a:chOff x="1412620" y="3091725"/>
                <a:chExt cx="280352" cy="274320"/>
              </a:xfrm>
            </p:grpSpPr>
            <p:sp>
              <p:nvSpPr>
                <p:cNvPr id="71" name="Oval 70">
                  <a:extLst>
                    <a:ext uri="{FF2B5EF4-FFF2-40B4-BE49-F238E27FC236}">
                      <a16:creationId xmlns:a16="http://schemas.microsoft.com/office/drawing/2014/main" id="{9B40AFEE-EF2C-4179-854E-B22AAC460F1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E681D209-51D8-4884-99D2-5DB4B6FFC5E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3CC40F6A-2C7C-4048-95BB-DA9158B45B1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58350EC5-B60D-46CA-A139-A21878893A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E401D58B-88A7-4274-8C4E-198EA41CC22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5B268D78-4602-4EA8-8646-9B15FA25E6D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AFE0D998-4EFA-49D6-BA87-3F02A204BB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704CC723-0D14-42FC-A202-337BE019347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8319EC57-9E44-4FD9-9ADE-87C65D5CA26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98C84CBE-65D6-4D28-B385-101829C0E1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AA39112F-3A8B-487B-9508-31875C64FB5A}"/>
                  </a:ext>
                </a:extLst>
              </p:cNvPr>
              <p:cNvGrpSpPr/>
              <p:nvPr/>
            </p:nvGrpSpPr>
            <p:grpSpPr>
              <a:xfrm>
                <a:off x="8825553" y="4907753"/>
                <a:ext cx="280352" cy="274320"/>
                <a:chOff x="1412620" y="3091725"/>
                <a:chExt cx="280352" cy="274320"/>
              </a:xfrm>
            </p:grpSpPr>
            <p:sp>
              <p:nvSpPr>
                <p:cNvPr id="61" name="Oval 60">
                  <a:extLst>
                    <a:ext uri="{FF2B5EF4-FFF2-40B4-BE49-F238E27FC236}">
                      <a16:creationId xmlns:a16="http://schemas.microsoft.com/office/drawing/2014/main" id="{5C352383-902C-4FA9-97DA-23A1ABECF31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70FFDCED-B85C-4F4A-B150-59A27072D76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976ABB5B-6B3A-4FD1-9FFC-349CAFFB8D8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2A0F702F-AC4F-41C6-A77B-7F0A8F3408A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4FE82689-489C-4796-AE7C-5F4B7D84964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C46699EB-D2E8-44A1-9801-FA1D76FC8ED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07C245EE-5436-450A-8BB4-ADE10C18090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03A1B377-E3EB-41DC-A8DE-58CCE63DB2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50D3DABC-37C0-4FE1-BBE4-2295E6E61C7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32162285-0A3A-4BD3-8494-555CA901AD62}"/>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410E48CC-443F-4115-AE7D-33597CCD528C}"/>
                  </a:ext>
                </a:extLst>
              </p:cNvPr>
              <p:cNvGrpSpPr/>
              <p:nvPr/>
            </p:nvGrpSpPr>
            <p:grpSpPr>
              <a:xfrm>
                <a:off x="10626023" y="5313209"/>
                <a:ext cx="280352" cy="274320"/>
                <a:chOff x="1412620" y="3091725"/>
                <a:chExt cx="280352" cy="274320"/>
              </a:xfrm>
            </p:grpSpPr>
            <p:sp>
              <p:nvSpPr>
                <p:cNvPr id="51" name="Oval 50">
                  <a:extLst>
                    <a:ext uri="{FF2B5EF4-FFF2-40B4-BE49-F238E27FC236}">
                      <a16:creationId xmlns:a16="http://schemas.microsoft.com/office/drawing/2014/main" id="{57793CAF-3B3D-4F25-98CA-ED6059ADD8C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441D182-AB11-4550-AB39-0CD6A080B54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1176FDA7-FCDD-43FB-BED7-F0F09460839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E874D4C6-4026-4DC6-B828-B28C7718AD6E}"/>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5DD1D337-0703-4E64-A309-D4A29941189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B11100CB-B1CF-466C-8017-79409095920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BB77662B-EB98-4F08-A6BF-94E09559F6E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45D0ECE-9FC7-47F0-86E5-116C71D71DB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1F29FEBD-96F4-4915-A42F-735CEB7654D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231B16C9-0C76-46C5-94DF-D39050E2C775}"/>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0" name="Group 39">
                <a:extLst>
                  <a:ext uri="{FF2B5EF4-FFF2-40B4-BE49-F238E27FC236}">
                    <a16:creationId xmlns:a16="http://schemas.microsoft.com/office/drawing/2014/main" id="{3BCD63F3-2CAE-49D4-93EB-BB2BBA48552C}"/>
                  </a:ext>
                </a:extLst>
              </p:cNvPr>
              <p:cNvGrpSpPr/>
              <p:nvPr/>
            </p:nvGrpSpPr>
            <p:grpSpPr>
              <a:xfrm>
                <a:off x="10039239" y="4962689"/>
                <a:ext cx="280352" cy="274320"/>
                <a:chOff x="1412620" y="3091725"/>
                <a:chExt cx="280352" cy="274320"/>
              </a:xfrm>
            </p:grpSpPr>
            <p:sp>
              <p:nvSpPr>
                <p:cNvPr id="41" name="Oval 40">
                  <a:extLst>
                    <a:ext uri="{FF2B5EF4-FFF2-40B4-BE49-F238E27FC236}">
                      <a16:creationId xmlns:a16="http://schemas.microsoft.com/office/drawing/2014/main" id="{FAC9E44A-575E-4E93-AAF9-FDB88334153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69AD9362-4A73-4844-80DB-F75D4D9B3D7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C43F425C-18E7-494A-A2AE-B8CA20BC87C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6C93FF78-5F65-4206-BD9F-4A5BC0E3366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77D1E544-32F6-4D11-A26B-EE4C1039AFE8}"/>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3C1D4F92-A080-419A-9376-07218A9F503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1032FF76-680C-4911-994B-3BB8F88C2B1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B0AF791D-A691-4413-83EF-1BD608990D8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EA3EAF62-9C51-49A2-8FA4-CCCA3A62ACC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53E34F15-B453-4BB9-9987-C7810D94F43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31" name="Group 130">
              <a:extLst>
                <a:ext uri="{FF2B5EF4-FFF2-40B4-BE49-F238E27FC236}">
                  <a16:creationId xmlns:a16="http://schemas.microsoft.com/office/drawing/2014/main" id="{DF245E07-C4DA-481A-B3A6-20DE152B575C}"/>
                </a:ext>
              </a:extLst>
            </p:cNvPr>
            <p:cNvGrpSpPr/>
            <p:nvPr/>
          </p:nvGrpSpPr>
          <p:grpSpPr>
            <a:xfrm>
              <a:off x="8665500" y="3435139"/>
              <a:ext cx="3098372" cy="2059055"/>
              <a:chOff x="8691409" y="3542404"/>
              <a:chExt cx="3098372" cy="2059055"/>
            </a:xfrm>
          </p:grpSpPr>
          <p:sp>
            <p:nvSpPr>
              <p:cNvPr id="132" name="Oval 131">
                <a:extLst>
                  <a:ext uri="{FF2B5EF4-FFF2-40B4-BE49-F238E27FC236}">
                    <a16:creationId xmlns:a16="http://schemas.microsoft.com/office/drawing/2014/main" id="{B5746E7F-1C70-4A18-894A-3B8BA068D66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F30A38E-D4D3-4D5D-9A32-13DA249D969D}"/>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89F350FF-A252-4612-A2DA-A10653C86336}"/>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9081911-F7BA-44AD-BA67-10EBBCF53D66}"/>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B5E93B96-88EE-43AC-9095-E2BE078F00C1}"/>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53B2339C-70B3-4F28-9084-CD9598D808B4}"/>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8EE70BD7-42C5-49CD-94EA-A615B54F4D8E}"/>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987409D0-260A-4CF3-A78E-8314C2C7E889}"/>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F5DD6542-B401-4355-9224-1BE91B5C5FCF}"/>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BF7FB4E6-292E-4A12-BA49-617ED82C27DB}"/>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F8606D17-6F23-461D-B0DF-25763923B20B}"/>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0C436814-6A33-48B4-93CE-757FBB903782}"/>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E4802489-A669-4C28-B6E7-948F0E5DD97C}"/>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5" name="Oval 144">
              <a:extLst>
                <a:ext uri="{FF2B5EF4-FFF2-40B4-BE49-F238E27FC236}">
                  <a16:creationId xmlns:a16="http://schemas.microsoft.com/office/drawing/2014/main" id="{A42DBD48-86C3-40A2-8F4F-348AF8D81BB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3ADD8996-39A2-416F-B715-141B23FBEAD3}"/>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18F760E7-3D23-4197-B190-485A71B9D0E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75C185E9-0A11-4B28-95A1-FF6840C5B17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9" name="Straight Connector 148">
              <a:extLst>
                <a:ext uri="{FF2B5EF4-FFF2-40B4-BE49-F238E27FC236}">
                  <a16:creationId xmlns:a16="http://schemas.microsoft.com/office/drawing/2014/main" id="{FE2B09F8-8FE6-48F1-ACCB-041C4CD47F99}"/>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0" name="Oval 149">
              <a:extLst>
                <a:ext uri="{FF2B5EF4-FFF2-40B4-BE49-F238E27FC236}">
                  <a16:creationId xmlns:a16="http://schemas.microsoft.com/office/drawing/2014/main" id="{AA5A1220-B89E-4AC9-97F4-B37D17043D41}"/>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1" name="Group 150">
              <a:extLst>
                <a:ext uri="{FF2B5EF4-FFF2-40B4-BE49-F238E27FC236}">
                  <a16:creationId xmlns:a16="http://schemas.microsoft.com/office/drawing/2014/main" id="{785EF040-FAAE-4BEB-92F1-0A1632F58E12}"/>
                </a:ext>
              </a:extLst>
            </p:cNvPr>
            <p:cNvGrpSpPr/>
            <p:nvPr/>
          </p:nvGrpSpPr>
          <p:grpSpPr>
            <a:xfrm>
              <a:off x="7879184" y="1085583"/>
              <a:ext cx="4169474" cy="1445601"/>
              <a:chOff x="7879184" y="1085583"/>
              <a:chExt cx="4169474" cy="1445601"/>
            </a:xfrm>
          </p:grpSpPr>
          <p:cxnSp>
            <p:nvCxnSpPr>
              <p:cNvPr id="152" name="Straight Connector 151">
                <a:extLst>
                  <a:ext uri="{FF2B5EF4-FFF2-40B4-BE49-F238E27FC236}">
                    <a16:creationId xmlns:a16="http://schemas.microsoft.com/office/drawing/2014/main" id="{DD1ACCC2-46AB-4457-BBBD-C3A720C9B28F}"/>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70D9468-1F1A-4AF1-99BC-03E157EB77E7}"/>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15BE5CE-7FC1-4509-9211-4EA8D4878535}"/>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8628508-9673-4F64-9AA8-90F457D4F034}"/>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F02910-8141-4D3E-A8A2-124E51EE8437}"/>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492057A0-A135-4A2F-B482-7ABDCA136A4E}"/>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BCB1B52-D70D-4A4C-AF62-073C72D7CAD0}"/>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B44608C-A8AF-44F0-B4B0-622C9028B31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B013898-D245-4ABE-9C97-0955AB799E87}"/>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A0F58CE-FD4E-4439-986C-A469830BE5A3}"/>
                </a:ext>
              </a:extLst>
            </p:cNvPr>
            <p:cNvGrpSpPr/>
            <p:nvPr/>
          </p:nvGrpSpPr>
          <p:grpSpPr>
            <a:xfrm>
              <a:off x="8097085" y="2834549"/>
              <a:ext cx="3810000" cy="548328"/>
              <a:chOff x="8097085" y="2834549"/>
              <a:chExt cx="3810000" cy="548328"/>
            </a:xfrm>
          </p:grpSpPr>
          <p:grpSp>
            <p:nvGrpSpPr>
              <p:cNvPr id="162" name="Group 161">
                <a:extLst>
                  <a:ext uri="{FF2B5EF4-FFF2-40B4-BE49-F238E27FC236}">
                    <a16:creationId xmlns:a16="http://schemas.microsoft.com/office/drawing/2014/main" id="{7CE93D47-8BAA-4F92-87AF-CA3690BC419D}"/>
                  </a:ext>
                </a:extLst>
              </p:cNvPr>
              <p:cNvGrpSpPr/>
              <p:nvPr/>
            </p:nvGrpSpPr>
            <p:grpSpPr>
              <a:xfrm>
                <a:off x="8097085" y="2834549"/>
                <a:ext cx="3810000" cy="548328"/>
                <a:chOff x="-512046" y="2583615"/>
                <a:chExt cx="3810000" cy="983416"/>
              </a:xfrm>
            </p:grpSpPr>
            <p:cxnSp>
              <p:nvCxnSpPr>
                <p:cNvPr id="164" name="Straight Arrow Connector 163">
                  <a:extLst>
                    <a:ext uri="{FF2B5EF4-FFF2-40B4-BE49-F238E27FC236}">
                      <a16:creationId xmlns:a16="http://schemas.microsoft.com/office/drawing/2014/main" id="{BDEEE854-33C9-4197-970D-AFFF81D54DD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5088A04-E443-44CB-BE96-5624C2C2F9BD}"/>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F7C0B9B0-94EA-4A72-97B0-7EB3E1A9FE1F}"/>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1FAB134-CC0A-4F0B-B433-1FF6BB8D6709}"/>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02486B73-2FFB-407E-B6CA-FE89F738ACA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537F6B34-BDD8-4BAF-9B7E-82FA584569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1605B85B-8245-40EE-B6F9-02A336957725}"/>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9B4E4D42-A6C4-4023-8674-A7AC59576C21}"/>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4615DE3B-67CB-4866-9065-5DD484BBCF5B}"/>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696C81A-5F46-470F-ACFF-F44654F04074}"/>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C757DDC-2E3D-4A70-B9E8-998331163DEC}"/>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63" name="Picture 162" descr="\documentclass{article}&#10;\usepackage{amsmath}&#10;\pagestyle{empty}&#10;\begin{document}&#10;&#10;$$\bar v_{z_{flocFilter}}$$&#10;&#10;&#10;\end{document}" title="IguanaTex Bitmap Display">
                <a:extLst>
                  <a:ext uri="{FF2B5EF4-FFF2-40B4-BE49-F238E27FC236}">
                    <a16:creationId xmlns:a16="http://schemas.microsoft.com/office/drawing/2014/main" id="{F7EA8372-21AC-4967-A813-AAEA5517F2B1}"/>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398797" y="3023703"/>
                <a:ext cx="1045333" cy="239238"/>
              </a:xfrm>
              <a:prstGeom prst="rect">
                <a:avLst/>
              </a:prstGeom>
              <a:solidFill>
                <a:schemeClr val="bg1"/>
              </a:solidFill>
            </p:spPr>
          </p:pic>
        </p:grpSp>
        <p:sp>
          <p:nvSpPr>
            <p:cNvPr id="175" name="Oval 174">
              <a:extLst>
                <a:ext uri="{FF2B5EF4-FFF2-40B4-BE49-F238E27FC236}">
                  <a16:creationId xmlns:a16="http://schemas.microsoft.com/office/drawing/2014/main" id="{D6CBDAAA-C554-450C-BA95-5A22B06F1B50}"/>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363559EA-2C1B-451A-9400-FCE41419DE0E}"/>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AF8E3D50-B6A6-4063-9109-ED16BF457556}"/>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676A5565-7BA8-41D3-B1F1-BD204B9F7452}"/>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36EC0458-83AB-4458-B6F6-A7DAEE76AED7}"/>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D8ACD0DD-6B7A-4CF8-A0AF-5766A0D4B080}"/>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728A76B8-9829-4D75-A3B1-FA2255BD2EE7}"/>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438B6DA-D234-466C-8657-024979C76954}"/>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A35873D5-F9C7-4230-96D1-45BD374906F9}"/>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869E08E5-E070-4CD7-A864-26225005A26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EEC109A5-3994-49ED-8ED0-AB289CDBC87D}"/>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E13E1995-BF64-49E8-9568-8F8FEE4E5B61}"/>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228C43DB-AF88-4EBB-A537-9AFF44FE72A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FF470544-3C56-41E3-A28E-9E9A92ECC94A}"/>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48F53CC8-7C00-4E01-BD5A-B3FD559C328A}"/>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B485C2D6-DAFB-4655-97EC-86A3961C4963}"/>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ED15250A-2C19-4572-9382-F05C11750757}"/>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08F3B10F-A972-4234-B170-766D428655A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AEAAD6D9-B41A-43FC-B7D5-9E1E628552E3}"/>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0BE77187-C07A-42B3-B842-72B639E601A6}"/>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97E5A5C0-4ECE-47F3-8FAC-C85D37356561}"/>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8200C457-BFAA-4CEB-BFEC-C6F0D04AD522}"/>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8DC538E6-8D50-4A4A-93DF-8E7C67FA66CE}"/>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31EED263-C909-4180-A732-A3122B2742EB}"/>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0C7E2176-5C96-4B21-96A8-BAE4B4B35F7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72582955-4280-4057-AA24-06235DCBDEB0}"/>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3C864064-54BB-4BCB-9B7A-6A150E8E0B29}"/>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28E8182-D8FB-4894-8BB3-3A3C40308E7F}"/>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AD8E8B25-6F04-4C75-AE56-5DCC23CC47C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965F1914-EAE4-4651-A3D5-7BC40CB8F261}"/>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0658C559-4BC4-4F8E-A99A-E11098BBDA11}"/>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F590611-99AE-4833-A8C4-323BD185B694}"/>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8D5EA36F-F95F-436E-9076-40152A96866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D9042388-7FE4-4C39-B647-64A5ADBA19D5}"/>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09" name="Group 208">
              <a:extLst>
                <a:ext uri="{FF2B5EF4-FFF2-40B4-BE49-F238E27FC236}">
                  <a16:creationId xmlns:a16="http://schemas.microsoft.com/office/drawing/2014/main" id="{A0CAF661-F041-49B1-9AAA-8780EB2D3FDE}"/>
                </a:ext>
              </a:extLst>
            </p:cNvPr>
            <p:cNvGrpSpPr/>
            <p:nvPr/>
          </p:nvGrpSpPr>
          <p:grpSpPr>
            <a:xfrm>
              <a:off x="8604713" y="1396565"/>
              <a:ext cx="3076974" cy="4788535"/>
              <a:chOff x="8604713" y="1396565"/>
              <a:chExt cx="3076974" cy="4788535"/>
            </a:xfrm>
          </p:grpSpPr>
          <p:sp>
            <p:nvSpPr>
              <p:cNvPr id="210" name="Oval 209">
                <a:extLst>
                  <a:ext uri="{FF2B5EF4-FFF2-40B4-BE49-F238E27FC236}">
                    <a16:creationId xmlns:a16="http://schemas.microsoft.com/office/drawing/2014/main" id="{A0C4780D-3D34-450C-AC18-6045285C8F0C}"/>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3D0ED36C-6700-42DC-AE84-3913AA1576D6}"/>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9D205560-CD5A-496E-9B36-F193175BCDE5}"/>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C6C3D97D-6AED-425E-8800-3E88BC018619}"/>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B45D5D95-387C-4ED4-B729-D7010F57E9AC}"/>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BDC5C174-1DA7-42D3-9661-493EFD52380A}"/>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DA48C23E-AC53-4410-A469-582DDE3155B5}"/>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368BED62-2497-49EF-87CE-95C71F5046A6}"/>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3AFA9D59-3338-4231-B564-93093B648349}"/>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53E3087-F5AB-4480-B606-BA77E88FF70C}"/>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1BDFEE02-853F-467A-884E-19B701458EE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B884CFE9-10F1-4E31-B689-512BE96F0EB8}"/>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09C18E28-89EF-49F7-B494-256F57B4E404}"/>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BC7281FC-8119-472A-A29F-5515972AB38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sp>
        <p:nvSpPr>
          <p:cNvPr id="1836032" name="TextBox 1836031">
            <a:extLst>
              <a:ext uri="{FF2B5EF4-FFF2-40B4-BE49-F238E27FC236}">
                <a16:creationId xmlns:a16="http://schemas.microsoft.com/office/drawing/2014/main" id="{603C13AF-5346-4548-BA09-9F0172C8EB04}"/>
              </a:ext>
            </a:extLst>
          </p:cNvPr>
          <p:cNvSpPr txBox="1"/>
          <p:nvPr/>
        </p:nvSpPr>
        <p:spPr>
          <a:xfrm>
            <a:off x="522513" y="5142015"/>
            <a:ext cx="8668987" cy="1384995"/>
          </a:xfrm>
          <a:prstGeom prst="rect">
            <a:avLst/>
          </a:prstGeom>
          <a:noFill/>
        </p:spPr>
        <p:txBody>
          <a:bodyPr wrap="square" rtlCol="0">
            <a:spAutoFit/>
          </a:bodyPr>
          <a:lstStyle/>
          <a:p>
            <a:r>
              <a:rPr lang="en-US" dirty="0"/>
              <a:t>Too many blue flocs     with filtering capacity are being wasted!</a:t>
            </a:r>
          </a:p>
          <a:p>
            <a:r>
              <a:rPr lang="en-US" dirty="0"/>
              <a:t>Need to invent a way to selectively waste full flocs</a:t>
            </a:r>
          </a:p>
        </p:txBody>
      </p:sp>
      <p:grpSp>
        <p:nvGrpSpPr>
          <p:cNvPr id="227" name="Group 226">
            <a:extLst>
              <a:ext uri="{FF2B5EF4-FFF2-40B4-BE49-F238E27FC236}">
                <a16:creationId xmlns:a16="http://schemas.microsoft.com/office/drawing/2014/main" id="{0253932F-F13A-42A4-8865-1C61908A6A68}"/>
              </a:ext>
            </a:extLst>
          </p:cNvPr>
          <p:cNvGrpSpPr/>
          <p:nvPr/>
        </p:nvGrpSpPr>
        <p:grpSpPr>
          <a:xfrm>
            <a:off x="7991266" y="6153838"/>
            <a:ext cx="280352" cy="274320"/>
            <a:chOff x="1412620" y="3091725"/>
            <a:chExt cx="280352" cy="274320"/>
          </a:xfrm>
        </p:grpSpPr>
        <p:sp>
          <p:nvSpPr>
            <p:cNvPr id="228" name="Oval 227">
              <a:extLst>
                <a:ext uri="{FF2B5EF4-FFF2-40B4-BE49-F238E27FC236}">
                  <a16:creationId xmlns:a16="http://schemas.microsoft.com/office/drawing/2014/main" id="{6AA907A0-43B8-4715-A869-A84ADCE0057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9" name="Oval 228">
              <a:extLst>
                <a:ext uri="{FF2B5EF4-FFF2-40B4-BE49-F238E27FC236}">
                  <a16:creationId xmlns:a16="http://schemas.microsoft.com/office/drawing/2014/main" id="{3E533EBF-6358-4561-9775-A5518F1F081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69A6A7C1-7506-4F84-A9D8-E2CAFF29A90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D7462CB7-784E-41BF-9B9F-28F5739353E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35C6BBA2-3CAB-4502-80CC-97039820601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70F0B4AE-E751-404A-BB04-A9DA7811EC1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4CC91130-BA34-45EC-8269-95B24FF9C6A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C32B2888-A829-4B72-8F37-3B4539D0BF1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4D56A8A2-FB71-4469-9884-10CEB216C6B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97C94078-E7F3-46E8-9FE1-57BF922D233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8" name="Oval 237">
            <a:extLst>
              <a:ext uri="{FF2B5EF4-FFF2-40B4-BE49-F238E27FC236}">
                <a16:creationId xmlns:a16="http://schemas.microsoft.com/office/drawing/2014/main" id="{3BE9980E-C0D7-4AE4-B842-580D82E415E6}"/>
              </a:ext>
            </a:extLst>
          </p:cNvPr>
          <p:cNvSpPr/>
          <p:nvPr/>
        </p:nvSpPr>
        <p:spPr>
          <a:xfrm>
            <a:off x="3640258" y="528571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836033" name="Picture 1836032">
            <a:extLst>
              <a:ext uri="{FF2B5EF4-FFF2-40B4-BE49-F238E27FC236}">
                <a16:creationId xmlns:a16="http://schemas.microsoft.com/office/drawing/2014/main" id="{52EAE78A-5664-4CD6-A26B-33A3DE1014BE}"/>
              </a:ext>
            </a:extLst>
          </p:cNvPr>
          <p:cNvPicPr>
            <a:picLocks noChangeAspect="1"/>
          </p:cNvPicPr>
          <p:nvPr/>
        </p:nvPicPr>
        <p:blipFill>
          <a:blip r:embed="rId7"/>
          <a:stretch>
            <a:fillRect/>
          </a:stretch>
        </p:blipFill>
        <p:spPr>
          <a:xfrm>
            <a:off x="9511020" y="2470066"/>
            <a:ext cx="2358143" cy="3094515"/>
          </a:xfrm>
          <a:prstGeom prst="rect">
            <a:avLst/>
          </a:prstGeom>
        </p:spPr>
      </p:pic>
      <p:sp>
        <p:nvSpPr>
          <p:cNvPr id="1836035" name="TextBox 1836034">
            <a:extLst>
              <a:ext uri="{FF2B5EF4-FFF2-40B4-BE49-F238E27FC236}">
                <a16:creationId xmlns:a16="http://schemas.microsoft.com/office/drawing/2014/main" id="{43E62CFF-2546-4277-9617-A99B4DF3D960}"/>
              </a:ext>
            </a:extLst>
          </p:cNvPr>
          <p:cNvSpPr txBox="1"/>
          <p:nvPr/>
        </p:nvSpPr>
        <p:spPr>
          <a:xfrm>
            <a:off x="5165767" y="4678878"/>
            <a:ext cx="3738524" cy="461665"/>
          </a:xfrm>
          <a:prstGeom prst="rect">
            <a:avLst/>
          </a:prstGeom>
          <a:noFill/>
        </p:spPr>
        <p:txBody>
          <a:bodyPr wrap="none" rtlCol="0">
            <a:spAutoFit/>
          </a:bodyPr>
          <a:lstStyle/>
          <a:p>
            <a:r>
              <a:rPr lang="en-US" sz="2400" dirty="0"/>
              <a:t>Floc weir begins to overflow</a:t>
            </a:r>
          </a:p>
        </p:txBody>
      </p:sp>
      <p:cxnSp>
        <p:nvCxnSpPr>
          <p:cNvPr id="1836037" name="Connector: Elbow 1836036">
            <a:extLst>
              <a:ext uri="{FF2B5EF4-FFF2-40B4-BE49-F238E27FC236}">
                <a16:creationId xmlns:a16="http://schemas.microsoft.com/office/drawing/2014/main" id="{577B59A1-FD5A-49E7-BEA4-BBE83583339F}"/>
              </a:ext>
            </a:extLst>
          </p:cNvPr>
          <p:cNvCxnSpPr>
            <a:cxnSpLocks/>
            <a:stCxn id="1836035" idx="1"/>
            <a:endCxn id="1836038" idx="2"/>
          </p:cNvCxnSpPr>
          <p:nvPr/>
        </p:nvCxnSpPr>
        <p:spPr>
          <a:xfrm rot="10800000">
            <a:off x="2345377" y="4583875"/>
            <a:ext cx="2820390" cy="32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836038" name="Rectangle 1836037">
            <a:extLst>
              <a:ext uri="{FF2B5EF4-FFF2-40B4-BE49-F238E27FC236}">
                <a16:creationId xmlns:a16="http://schemas.microsoft.com/office/drawing/2014/main" id="{0863EC8C-3FC8-4B7D-A563-4ACD83A197DE}"/>
              </a:ext>
            </a:extLst>
          </p:cNvPr>
          <p:cNvSpPr/>
          <p:nvPr/>
        </p:nvSpPr>
        <p:spPr>
          <a:xfrm>
            <a:off x="2256312" y="4476997"/>
            <a:ext cx="178130" cy="1068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6042" name="Connector: Elbow 1836041">
            <a:extLst>
              <a:ext uri="{FF2B5EF4-FFF2-40B4-BE49-F238E27FC236}">
                <a16:creationId xmlns:a16="http://schemas.microsoft.com/office/drawing/2014/main" id="{C7C23C5A-7540-4FDF-8684-C46BA5054D06}"/>
              </a:ext>
            </a:extLst>
          </p:cNvPr>
          <p:cNvCxnSpPr>
            <a:cxnSpLocks/>
            <a:stCxn id="1836035" idx="3"/>
            <a:endCxn id="1836033" idx="1"/>
          </p:cNvCxnSpPr>
          <p:nvPr/>
        </p:nvCxnSpPr>
        <p:spPr>
          <a:xfrm flipV="1">
            <a:off x="8904291" y="4017324"/>
            <a:ext cx="606729" cy="892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reeform: Shape 2">
            <a:extLst>
              <a:ext uri="{FF2B5EF4-FFF2-40B4-BE49-F238E27FC236}">
                <a16:creationId xmlns:a16="http://schemas.microsoft.com/office/drawing/2014/main" id="{E84BB8D8-EDF6-4F4E-9273-4A155A1FC053}"/>
              </a:ext>
            </a:extLst>
          </p:cNvPr>
          <p:cNvSpPr/>
          <p:nvPr/>
        </p:nvSpPr>
        <p:spPr>
          <a:xfrm>
            <a:off x="750498" y="3036580"/>
            <a:ext cx="6909758" cy="1397397"/>
          </a:xfrm>
          <a:custGeom>
            <a:avLst/>
            <a:gdLst>
              <a:gd name="connsiteX0" fmla="*/ 0 w 6901132"/>
              <a:gd name="connsiteY0" fmla="*/ 1419722 h 1419722"/>
              <a:gd name="connsiteX1" fmla="*/ 1613140 w 6901132"/>
              <a:gd name="connsiteY1" fmla="*/ 30870 h 1419722"/>
              <a:gd name="connsiteX2" fmla="*/ 6901132 w 6901132"/>
              <a:gd name="connsiteY2" fmla="*/ 591587 h 1419722"/>
              <a:gd name="connsiteX0" fmla="*/ 0 w 6901132"/>
              <a:gd name="connsiteY0" fmla="*/ 1389473 h 1389473"/>
              <a:gd name="connsiteX1" fmla="*/ 1613140 w 6901132"/>
              <a:gd name="connsiteY1" fmla="*/ 621 h 1389473"/>
              <a:gd name="connsiteX2" fmla="*/ 6901132 w 6901132"/>
              <a:gd name="connsiteY2" fmla="*/ 561338 h 1389473"/>
              <a:gd name="connsiteX0" fmla="*/ 0 w 6909758"/>
              <a:gd name="connsiteY0" fmla="*/ 1440706 h 1440706"/>
              <a:gd name="connsiteX1" fmla="*/ 1613140 w 6909758"/>
              <a:gd name="connsiteY1" fmla="*/ 51854 h 1440706"/>
              <a:gd name="connsiteX2" fmla="*/ 6909758 w 6909758"/>
              <a:gd name="connsiteY2" fmla="*/ 474548 h 1440706"/>
              <a:gd name="connsiteX0" fmla="*/ 0 w 6909758"/>
              <a:gd name="connsiteY0" fmla="*/ 1430078 h 1430078"/>
              <a:gd name="connsiteX1" fmla="*/ 1613140 w 6909758"/>
              <a:gd name="connsiteY1" fmla="*/ 41226 h 1430078"/>
              <a:gd name="connsiteX2" fmla="*/ 6909758 w 6909758"/>
              <a:gd name="connsiteY2" fmla="*/ 463920 h 1430078"/>
              <a:gd name="connsiteX0" fmla="*/ 0 w 6909758"/>
              <a:gd name="connsiteY0" fmla="*/ 1397397 h 1397397"/>
              <a:gd name="connsiteX1" fmla="*/ 1613140 w 6909758"/>
              <a:gd name="connsiteY1" fmla="*/ 8545 h 1397397"/>
              <a:gd name="connsiteX2" fmla="*/ 6909758 w 6909758"/>
              <a:gd name="connsiteY2" fmla="*/ 431239 h 1397397"/>
            </a:gdLst>
            <a:ahLst/>
            <a:cxnLst>
              <a:cxn ang="0">
                <a:pos x="connsiteX0" y="connsiteY0"/>
              </a:cxn>
              <a:cxn ang="0">
                <a:pos x="connsiteX1" y="connsiteY1"/>
              </a:cxn>
              <a:cxn ang="0">
                <a:pos x="connsiteX2" y="connsiteY2"/>
              </a:cxn>
            </a:cxnLst>
            <a:rect l="l" t="t" r="r" b="b"/>
            <a:pathLst>
              <a:path w="6909758" h="1397397">
                <a:moveTo>
                  <a:pt x="0" y="1397397"/>
                </a:moveTo>
                <a:cubicBezTo>
                  <a:pt x="231475" y="771982"/>
                  <a:pt x="1272397" y="66054"/>
                  <a:pt x="1613140" y="8545"/>
                </a:cubicBezTo>
                <a:cubicBezTo>
                  <a:pt x="1953883" y="-48964"/>
                  <a:pt x="4823603" y="194013"/>
                  <a:pt x="6909758" y="431239"/>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7987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094614"/>
            <a:ext cx="10515600" cy="1650271"/>
            <a:chOff x="2200940" y="3625703"/>
            <a:chExt cx="10515600" cy="1650271"/>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627135" cy="523220"/>
            </a:xfrm>
            <a:prstGeom prst="rect">
              <a:avLst/>
            </a:prstGeom>
            <a:noFill/>
          </p:spPr>
          <p:txBody>
            <a:bodyPr wrap="none" rtlCol="0">
              <a:spAutoFit/>
            </a:bodyPr>
            <a:lstStyle/>
            <a:p>
              <a:r>
                <a:rPr lang="en-US" dirty="0"/>
                <a:t>Flocs aggregate as they slide down the plate!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p:cNvCxnSpPr>
            <p:nvPr/>
          </p:nvCxnSpPr>
          <p:spPr>
            <a:xfrm flipV="1">
              <a:off x="8828075" y="3625703"/>
              <a:ext cx="3888465" cy="1388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3E4E7D7B-E5E4-449D-8523-994030865B4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939BEE7D-B2E9-4428-8D0A-E648FC4183C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C09A45A2-2E6B-4440-8E02-0F210D2AC75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D7FFBECC-F676-4C27-B8B7-6BFCF5F917F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40F54850-E9C0-4EC6-8B4A-68B05DBA23F6}"/>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292969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3"/>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3"/>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3"/>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3"/>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sp>
        <p:nvSpPr>
          <p:cNvPr id="3" name="TextBox 2">
            <a:extLst>
              <a:ext uri="{FF2B5EF4-FFF2-40B4-BE49-F238E27FC236}">
                <a16:creationId xmlns:a16="http://schemas.microsoft.com/office/drawing/2014/main" id="{B4B8747D-18F8-429B-8E81-0E5DCA99058B}"/>
              </a:ext>
            </a:extLst>
          </p:cNvPr>
          <p:cNvSpPr txBox="1"/>
          <p:nvPr/>
        </p:nvSpPr>
        <p:spPr>
          <a:xfrm>
            <a:off x="9690266" y="3158837"/>
            <a:ext cx="2600696" cy="3539430"/>
          </a:xfrm>
          <a:prstGeom prst="rect">
            <a:avLst/>
          </a:prstGeom>
          <a:noFill/>
        </p:spPr>
        <p:txBody>
          <a:bodyPr wrap="square" rtlCol="0">
            <a:spAutoFit/>
          </a:bodyPr>
          <a:lstStyle/>
          <a:p>
            <a:r>
              <a:rPr lang="en-US" dirty="0"/>
              <a:t>If this aggregation weren’t happening there wouldn’t be any way for flocs to exit the plate settler!</a:t>
            </a:r>
          </a:p>
        </p:txBody>
      </p:sp>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 Feeds </a:t>
            </a:r>
            <a:br>
              <a:rPr lang="en-US" dirty="0"/>
            </a:br>
            <a:r>
              <a:rPr lang="en-US" dirty="0"/>
              <a:t>Floc Filter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582146"/>
            <a:ext cx="10161856" cy="1162739"/>
            <a:chOff x="2200940" y="4113235"/>
            <a:chExt cx="10161856" cy="1162739"/>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5870518" cy="523220"/>
            </a:xfrm>
            <a:prstGeom prst="rect">
              <a:avLst/>
            </a:prstGeom>
            <a:noFill/>
          </p:spPr>
          <p:txBody>
            <a:bodyPr wrap="none" rtlCol="0">
              <a:spAutoFit/>
            </a:bodyPr>
            <a:lstStyle/>
            <a:p>
              <a:r>
                <a:rPr lang="en-US" dirty="0"/>
                <a:t>Flocs in free fall have a maximum size!</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175" idx="2"/>
            </p:cNvCxnSpPr>
            <p:nvPr/>
          </p:nvCxnSpPr>
          <p:spPr>
            <a:xfrm flipV="1">
              <a:off x="8071458" y="4113235"/>
              <a:ext cx="4291338" cy="901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47D7BB01-E3EA-4D58-BF81-FA0535FE69E1}"/>
              </a:ext>
            </a:extLst>
          </p:cNvPr>
          <p:cNvSpPr/>
          <p:nvPr/>
        </p:nvSpPr>
        <p:spPr>
          <a:xfrm>
            <a:off x="431259" y="4343003"/>
            <a:ext cx="6096000" cy="954107"/>
          </a:xfrm>
          <a:prstGeom prst="rect">
            <a:avLst/>
          </a:prstGeom>
        </p:spPr>
        <p:txBody>
          <a:bodyPr>
            <a:spAutoFit/>
          </a:bodyPr>
          <a:lstStyle/>
          <a:p>
            <a:r>
              <a:rPr lang="en-US" dirty="0"/>
              <a:t>The maximum size of flocs in the floc filter is set by gravity</a:t>
            </a:r>
          </a:p>
        </p:txBody>
      </p:sp>
      <p:grpSp>
        <p:nvGrpSpPr>
          <p:cNvPr id="252" name="Group 251">
            <a:extLst>
              <a:ext uri="{FF2B5EF4-FFF2-40B4-BE49-F238E27FC236}">
                <a16:creationId xmlns:a16="http://schemas.microsoft.com/office/drawing/2014/main" id="{BCDDC0BF-FF5D-4200-8FB1-D62B262AA390}"/>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66FED466-1758-410D-96D7-999E6BDF11DD}"/>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994338F2-3939-48A3-9C05-6B84366F7B9F}"/>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EF389BEA-BC40-4EC2-B948-19D2AEAF739D}"/>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69E40C26-A2B3-46FC-AC01-C8447AAE3330}"/>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36501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3.95833E-6 1.11111E-6 L -0.00131 0.17708 " pathEditMode="relative" rAng="0" ptsTypes="AA">
                                      <p:cBhvr>
                                        <p:cTn id="8" dur="2000" fill="hold"/>
                                        <p:tgtEl>
                                          <p:spTgt spid="175"/>
                                        </p:tgtEl>
                                        <p:attrNameLst>
                                          <p:attrName>ppt_x</p:attrName>
                                          <p:attrName>ppt_y</p:attrName>
                                        </p:attrNameLst>
                                      </p:cBhvr>
                                      <p:rCtr x="-65" y="8843"/>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advTm="27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2051266"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 as number of concentration of primary particles decreases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
        <p:nvSpPr>
          <p:cNvPr id="8" name="Oval 7">
            <a:extLst>
              <a:ext uri="{FF2B5EF4-FFF2-40B4-BE49-F238E27FC236}">
                <a16:creationId xmlns:a16="http://schemas.microsoft.com/office/drawing/2014/main" id="{05073A40-DDBD-48A2-851D-32B4B1CD5DAD}"/>
              </a:ext>
            </a:extLst>
          </p:cNvPr>
          <p:cNvSpPr/>
          <p:nvPr/>
        </p:nvSpPr>
        <p:spPr>
          <a:xfrm>
            <a:off x="386464" y="49267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Oval 8">
            <a:extLst>
              <a:ext uri="{FF2B5EF4-FFF2-40B4-BE49-F238E27FC236}">
                <a16:creationId xmlns:a16="http://schemas.microsoft.com/office/drawing/2014/main" id="{D8BEBBF5-8337-48F3-96E6-2337A2565230}"/>
              </a:ext>
            </a:extLst>
          </p:cNvPr>
          <p:cNvSpPr/>
          <p:nvPr/>
        </p:nvSpPr>
        <p:spPr>
          <a:xfrm>
            <a:off x="340744" y="52289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 name="Oval 9">
            <a:extLst>
              <a:ext uri="{FF2B5EF4-FFF2-40B4-BE49-F238E27FC236}">
                <a16:creationId xmlns:a16="http://schemas.microsoft.com/office/drawing/2014/main" id="{03149586-9FEB-430F-BBD9-609EB05256BE}"/>
              </a:ext>
            </a:extLst>
          </p:cNvPr>
          <p:cNvSpPr/>
          <p:nvPr/>
        </p:nvSpPr>
        <p:spPr>
          <a:xfrm>
            <a:off x="493144" y="53813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 name="Oval 10">
            <a:extLst>
              <a:ext uri="{FF2B5EF4-FFF2-40B4-BE49-F238E27FC236}">
                <a16:creationId xmlns:a16="http://schemas.microsoft.com/office/drawing/2014/main" id="{1A297FA6-8AB6-4007-9AD1-FE4B7E5E50D4}"/>
              </a:ext>
            </a:extLst>
          </p:cNvPr>
          <p:cNvSpPr/>
          <p:nvPr/>
        </p:nvSpPr>
        <p:spPr>
          <a:xfrm>
            <a:off x="227254" y="550457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Oval 11">
            <a:extLst>
              <a:ext uri="{FF2B5EF4-FFF2-40B4-BE49-F238E27FC236}">
                <a16:creationId xmlns:a16="http://schemas.microsoft.com/office/drawing/2014/main" id="{1E832AF1-F027-4815-B2F7-5EA090CFAEE5}"/>
              </a:ext>
            </a:extLst>
          </p:cNvPr>
          <p:cNvSpPr/>
          <p:nvPr/>
        </p:nvSpPr>
        <p:spPr>
          <a:xfrm>
            <a:off x="117007" y="48203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 name="Oval 12">
            <a:extLst>
              <a:ext uri="{FF2B5EF4-FFF2-40B4-BE49-F238E27FC236}">
                <a16:creationId xmlns:a16="http://schemas.microsoft.com/office/drawing/2014/main" id="{3FEB8AFA-785A-419E-8B86-855F0975920C}"/>
              </a:ext>
            </a:extLst>
          </p:cNvPr>
          <p:cNvSpPr/>
          <p:nvPr/>
        </p:nvSpPr>
        <p:spPr>
          <a:xfrm>
            <a:off x="600147" y="492415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 name="Oval 13">
            <a:extLst>
              <a:ext uri="{FF2B5EF4-FFF2-40B4-BE49-F238E27FC236}">
                <a16:creationId xmlns:a16="http://schemas.microsoft.com/office/drawing/2014/main" id="{2CAFF892-623D-465D-92BA-E7C99534B37E}"/>
              </a:ext>
            </a:extLst>
          </p:cNvPr>
          <p:cNvSpPr/>
          <p:nvPr/>
        </p:nvSpPr>
        <p:spPr>
          <a:xfrm>
            <a:off x="198396" y="53126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Oval 14">
            <a:extLst>
              <a:ext uri="{FF2B5EF4-FFF2-40B4-BE49-F238E27FC236}">
                <a16:creationId xmlns:a16="http://schemas.microsoft.com/office/drawing/2014/main" id="{4F9892F8-4BB3-420A-89FB-A67897C66BF5}"/>
              </a:ext>
            </a:extLst>
          </p:cNvPr>
          <p:cNvSpPr/>
          <p:nvPr/>
        </p:nvSpPr>
        <p:spPr>
          <a:xfrm>
            <a:off x="11449245" y="212412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58F3AE4-89EE-4D55-BD87-C7C8A6C1D643}"/>
              </a:ext>
            </a:extLst>
          </p:cNvPr>
          <p:cNvSpPr/>
          <p:nvPr/>
        </p:nvSpPr>
        <p:spPr>
          <a:xfrm>
            <a:off x="11570030" y="249163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EF5F88C0-2D8B-4A93-A325-2D4DCF14ED79}"/>
              </a:ext>
            </a:extLst>
          </p:cNvPr>
          <p:cNvSpPr/>
          <p:nvPr/>
        </p:nvSpPr>
        <p:spPr>
          <a:xfrm>
            <a:off x="11582190" y="395941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AD50E7FD-B96A-47AA-818C-29CAD3465FB9}"/>
              </a:ext>
            </a:extLst>
          </p:cNvPr>
          <p:cNvSpPr/>
          <p:nvPr/>
        </p:nvSpPr>
        <p:spPr>
          <a:xfrm>
            <a:off x="11803169" y="419133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 name="&quot;Not Allowed&quot; Symbol 2">
            <a:extLst>
              <a:ext uri="{FF2B5EF4-FFF2-40B4-BE49-F238E27FC236}">
                <a16:creationId xmlns:a16="http://schemas.microsoft.com/office/drawing/2014/main" id="{DD91BFBB-462E-4559-B59E-0ABF0B2819B9}"/>
              </a:ext>
            </a:extLst>
          </p:cNvPr>
          <p:cNvSpPr/>
          <p:nvPr/>
        </p:nvSpPr>
        <p:spPr>
          <a:xfrm>
            <a:off x="11537004" y="3735421"/>
            <a:ext cx="654996" cy="719847"/>
          </a:xfrm>
          <a:prstGeom prst="noSmoking">
            <a:avLst>
              <a:gd name="adj" fmla="val 2000"/>
            </a:avLst>
          </a:prstGeom>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8D3F3DDF-CB08-4BB6-AB4A-3041BBB75188}"/>
              </a:ext>
            </a:extLst>
          </p:cNvPr>
          <p:cNvSpPr/>
          <p:nvPr/>
        </p:nvSpPr>
        <p:spPr>
          <a:xfrm>
            <a:off x="11553493" y="61206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6E01D3AC-7AAA-4BD2-8893-7871915B4C88}"/>
              </a:ext>
            </a:extLst>
          </p:cNvPr>
          <p:cNvSpPr/>
          <p:nvPr/>
        </p:nvSpPr>
        <p:spPr>
          <a:xfrm>
            <a:off x="11705893" y="62730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 name="Oval 32">
            <a:extLst>
              <a:ext uri="{FF2B5EF4-FFF2-40B4-BE49-F238E27FC236}">
                <a16:creationId xmlns:a16="http://schemas.microsoft.com/office/drawing/2014/main" id="{2022CE10-DFD9-4708-9D9E-3BB1860B9668}"/>
              </a:ext>
            </a:extLst>
          </p:cNvPr>
          <p:cNvSpPr/>
          <p:nvPr/>
        </p:nvSpPr>
        <p:spPr>
          <a:xfrm>
            <a:off x="11440003" y="63962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 name="Oval 33">
            <a:extLst>
              <a:ext uri="{FF2B5EF4-FFF2-40B4-BE49-F238E27FC236}">
                <a16:creationId xmlns:a16="http://schemas.microsoft.com/office/drawing/2014/main" id="{4A27D196-E2B6-45BA-BD9D-83127F4E6C63}"/>
              </a:ext>
            </a:extLst>
          </p:cNvPr>
          <p:cNvSpPr/>
          <p:nvPr/>
        </p:nvSpPr>
        <p:spPr>
          <a:xfrm>
            <a:off x="11329756" y="57120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C19D9539-F930-4BCB-885A-6D4539F837A6}"/>
              </a:ext>
            </a:extLst>
          </p:cNvPr>
          <p:cNvSpPr/>
          <p:nvPr/>
        </p:nvSpPr>
        <p:spPr>
          <a:xfrm>
            <a:off x="11812896" y="581585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4E63C32-2992-42A0-BA67-CD9EB54A80C5}"/>
              </a:ext>
            </a:extLst>
          </p:cNvPr>
          <p:cNvSpPr/>
          <p:nvPr/>
        </p:nvSpPr>
        <p:spPr>
          <a:xfrm>
            <a:off x="11411145" y="620435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4953475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7321139" cy="1143000"/>
          </a:xfrm>
        </p:spPr>
        <p:txBody>
          <a:bodyPr/>
          <a:lstStyle/>
          <a:p>
            <a:r>
              <a:rPr lang="en-US" dirty="0"/>
              <a:t>Floc filter Questions</a:t>
            </a:r>
          </a:p>
        </p:txBody>
      </p:sp>
      <p:sp>
        <p:nvSpPr>
          <p:cNvPr id="3" name="Content Placeholder 2"/>
          <p:cNvSpPr>
            <a:spLocks noGrp="1"/>
          </p:cNvSpPr>
          <p:nvPr>
            <p:ph idx="1"/>
          </p:nvPr>
        </p:nvSpPr>
        <p:spPr>
          <a:xfrm>
            <a:off x="457201" y="1626919"/>
            <a:ext cx="6620494" cy="4499244"/>
          </a:xfrm>
        </p:spPr>
        <p:txBody>
          <a:bodyPr/>
          <a:lstStyle/>
          <a:p>
            <a:r>
              <a:rPr lang="en-US" dirty="0"/>
              <a:t>How do you design for flow rate variability? </a:t>
            </a:r>
          </a:p>
          <a:p>
            <a:r>
              <a:rPr lang="en-US" dirty="0"/>
              <a:t>This is complicated because the concentration of the floc filter increases as the flow rate decreases and thus the jet reverser has to work harder to maintain the suspension.</a:t>
            </a:r>
          </a:p>
          <a:p>
            <a:r>
              <a:rPr lang="en-US" dirty="0"/>
              <a:t>We don’t yet have equations to guide this!</a:t>
            </a:r>
          </a:p>
        </p:txBody>
      </p:sp>
      <p:sp>
        <p:nvSpPr>
          <p:cNvPr id="5" name="Rectangle 4">
            <a:extLst>
              <a:ext uri="{FF2B5EF4-FFF2-40B4-BE49-F238E27FC236}">
                <a16:creationId xmlns:a16="http://schemas.microsoft.com/office/drawing/2014/main" id="{73E72672-07B4-4F2D-9038-244EE75F759D}"/>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7B655165-38C4-4AE4-A461-0EFE33B131D1}"/>
              </a:ext>
            </a:extLst>
          </p:cNvPr>
          <p:cNvGrpSpPr/>
          <p:nvPr/>
        </p:nvGrpSpPr>
        <p:grpSpPr>
          <a:xfrm>
            <a:off x="9601402" y="5220595"/>
            <a:ext cx="731520" cy="1282929"/>
            <a:chOff x="9601402" y="5220595"/>
            <a:chExt cx="731520" cy="1282929"/>
          </a:xfrm>
        </p:grpSpPr>
        <p:sp>
          <p:nvSpPr>
            <p:cNvPr id="7" name="Oval 6">
              <a:extLst>
                <a:ext uri="{FF2B5EF4-FFF2-40B4-BE49-F238E27FC236}">
                  <a16:creationId xmlns:a16="http://schemas.microsoft.com/office/drawing/2014/main" id="{87B95309-CE17-4806-B536-DECB2F4C9D5B}"/>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9" name="Picture 8">
              <a:extLst>
                <a:ext uri="{FF2B5EF4-FFF2-40B4-BE49-F238E27FC236}">
                  <a16:creationId xmlns:a16="http://schemas.microsoft.com/office/drawing/2014/main" id="{1744AED8-7A59-4FC7-9C1B-0CDFB2ED1636}"/>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10" name="Group 9">
            <a:extLst>
              <a:ext uri="{FF2B5EF4-FFF2-40B4-BE49-F238E27FC236}">
                <a16:creationId xmlns:a16="http://schemas.microsoft.com/office/drawing/2014/main" id="{F3934701-2536-45BC-8B62-CB8214CBB1DA}"/>
              </a:ext>
            </a:extLst>
          </p:cNvPr>
          <p:cNvGrpSpPr/>
          <p:nvPr/>
        </p:nvGrpSpPr>
        <p:grpSpPr>
          <a:xfrm>
            <a:off x="9753600" y="404941"/>
            <a:ext cx="427124" cy="544446"/>
            <a:chOff x="9753600" y="525517"/>
            <a:chExt cx="427124" cy="544446"/>
          </a:xfrm>
        </p:grpSpPr>
        <p:sp>
          <p:nvSpPr>
            <p:cNvPr id="11" name="Oval 10">
              <a:extLst>
                <a:ext uri="{FF2B5EF4-FFF2-40B4-BE49-F238E27FC236}">
                  <a16:creationId xmlns:a16="http://schemas.microsoft.com/office/drawing/2014/main" id="{3826B69B-A6AC-42BC-BCBB-7A0EE9675FE4}"/>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 name="Rectangle 11">
              <a:extLst>
                <a:ext uri="{FF2B5EF4-FFF2-40B4-BE49-F238E27FC236}">
                  <a16:creationId xmlns:a16="http://schemas.microsoft.com/office/drawing/2014/main" id="{AC04D1AD-0D2E-430A-96DE-07CF23120B25}"/>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Oval 12">
            <a:extLst>
              <a:ext uri="{FF2B5EF4-FFF2-40B4-BE49-F238E27FC236}">
                <a16:creationId xmlns:a16="http://schemas.microsoft.com/office/drawing/2014/main" id="{4ED3AC7C-9BDC-4C1C-B77A-2349D1B1A420}"/>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4" name="Group 13">
            <a:extLst>
              <a:ext uri="{FF2B5EF4-FFF2-40B4-BE49-F238E27FC236}">
                <a16:creationId xmlns:a16="http://schemas.microsoft.com/office/drawing/2014/main" id="{8FBF7B30-E5AE-40FA-8B35-7AF6551AE66A}"/>
              </a:ext>
            </a:extLst>
          </p:cNvPr>
          <p:cNvGrpSpPr/>
          <p:nvPr/>
        </p:nvGrpSpPr>
        <p:grpSpPr>
          <a:xfrm>
            <a:off x="7842323" y="223669"/>
            <a:ext cx="4249678" cy="6428500"/>
            <a:chOff x="7842323" y="344245"/>
            <a:chExt cx="4249678" cy="6428500"/>
          </a:xfrm>
        </p:grpSpPr>
        <p:grpSp>
          <p:nvGrpSpPr>
            <p:cNvPr id="15" name="Group 14">
              <a:extLst>
                <a:ext uri="{FF2B5EF4-FFF2-40B4-BE49-F238E27FC236}">
                  <a16:creationId xmlns:a16="http://schemas.microsoft.com/office/drawing/2014/main" id="{8DDEC3BE-BEF6-46FB-BF5C-7ACFC386F9B6}"/>
                </a:ext>
              </a:extLst>
            </p:cNvPr>
            <p:cNvGrpSpPr/>
            <p:nvPr/>
          </p:nvGrpSpPr>
          <p:grpSpPr>
            <a:xfrm>
              <a:off x="7842323" y="344245"/>
              <a:ext cx="4249678" cy="6303981"/>
              <a:chOff x="7896113" y="-21516"/>
              <a:chExt cx="4249678" cy="6303981"/>
            </a:xfrm>
          </p:grpSpPr>
          <p:sp>
            <p:nvSpPr>
              <p:cNvPr id="17" name="Freeform: Shape 16">
                <a:extLst>
                  <a:ext uri="{FF2B5EF4-FFF2-40B4-BE49-F238E27FC236}">
                    <a16:creationId xmlns:a16="http://schemas.microsoft.com/office/drawing/2014/main" id="{3582C609-19FC-4567-8A8D-403E4867C91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A30F1DF4-788D-4436-B35B-78183DD23BF5}"/>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6" name="Arc 15">
              <a:extLst>
                <a:ext uri="{FF2B5EF4-FFF2-40B4-BE49-F238E27FC236}">
                  <a16:creationId xmlns:a16="http://schemas.microsoft.com/office/drawing/2014/main" id="{8FEC667A-5BC2-4191-B9E0-A4F10AA6ED49}"/>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FF1ABA44-1DCA-4191-AE64-75612C167F8F}"/>
              </a:ext>
            </a:extLst>
          </p:cNvPr>
          <p:cNvGrpSpPr/>
          <p:nvPr/>
        </p:nvGrpSpPr>
        <p:grpSpPr>
          <a:xfrm>
            <a:off x="7223760" y="2753252"/>
            <a:ext cx="757120" cy="3762103"/>
            <a:chOff x="7223760" y="2753252"/>
            <a:chExt cx="757120" cy="3762103"/>
          </a:xfrm>
        </p:grpSpPr>
        <p:sp>
          <p:nvSpPr>
            <p:cNvPr id="20" name="Rectangle 19">
              <a:extLst>
                <a:ext uri="{FF2B5EF4-FFF2-40B4-BE49-F238E27FC236}">
                  <a16:creationId xmlns:a16="http://schemas.microsoft.com/office/drawing/2014/main" id="{22C27BA1-A211-4E2F-9736-48A32ABAFB6B}"/>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Freeform: Shape 20">
              <a:extLst>
                <a:ext uri="{FF2B5EF4-FFF2-40B4-BE49-F238E27FC236}">
                  <a16:creationId xmlns:a16="http://schemas.microsoft.com/office/drawing/2014/main" id="{828A147D-B2EC-429A-A5BB-BBFCD551EA76}"/>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 name="Group 21">
            <a:extLst>
              <a:ext uri="{FF2B5EF4-FFF2-40B4-BE49-F238E27FC236}">
                <a16:creationId xmlns:a16="http://schemas.microsoft.com/office/drawing/2014/main" id="{9A113ED8-94C0-4411-AB23-04DDE62D1C33}"/>
              </a:ext>
            </a:extLst>
          </p:cNvPr>
          <p:cNvGrpSpPr/>
          <p:nvPr/>
        </p:nvGrpSpPr>
        <p:grpSpPr>
          <a:xfrm>
            <a:off x="9730290" y="5381958"/>
            <a:ext cx="450321" cy="404039"/>
            <a:chOff x="9730290" y="5502534"/>
            <a:chExt cx="450321" cy="404039"/>
          </a:xfrm>
        </p:grpSpPr>
        <p:sp>
          <p:nvSpPr>
            <p:cNvPr id="23" name="Oval 22">
              <a:extLst>
                <a:ext uri="{FF2B5EF4-FFF2-40B4-BE49-F238E27FC236}">
                  <a16:creationId xmlns:a16="http://schemas.microsoft.com/office/drawing/2014/main" id="{40B938BD-4C85-4088-BC8A-8197E62C9A38}"/>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52ED8DE5-9164-4F2D-A256-0AB5C009052E}"/>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 name="Oval 24">
              <a:extLst>
                <a:ext uri="{FF2B5EF4-FFF2-40B4-BE49-F238E27FC236}">
                  <a16:creationId xmlns:a16="http://schemas.microsoft.com/office/drawing/2014/main" id="{AEA02779-364F-4BF8-B67A-18DD95922D5D}"/>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 name="Oval 25">
              <a:extLst>
                <a:ext uri="{FF2B5EF4-FFF2-40B4-BE49-F238E27FC236}">
                  <a16:creationId xmlns:a16="http://schemas.microsoft.com/office/drawing/2014/main" id="{E6E6E604-A2F3-456F-90D7-676581C2E5B9}"/>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DA329963-47E6-49FA-8B5D-615014E24AD8}"/>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8" name="Group 27">
            <a:extLst>
              <a:ext uri="{FF2B5EF4-FFF2-40B4-BE49-F238E27FC236}">
                <a16:creationId xmlns:a16="http://schemas.microsoft.com/office/drawing/2014/main" id="{B31FA023-B9F1-4E25-A9F0-A233A5F14D97}"/>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5B523C46-AA66-431D-AA5B-8DB22BF9B7BF}"/>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 name="Oval 29">
              <a:extLst>
                <a:ext uri="{FF2B5EF4-FFF2-40B4-BE49-F238E27FC236}">
                  <a16:creationId xmlns:a16="http://schemas.microsoft.com/office/drawing/2014/main" id="{20A4F640-FC1D-4C0F-A8CA-9FDBCE73598F}"/>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 name="Oval 30">
              <a:extLst>
                <a:ext uri="{FF2B5EF4-FFF2-40B4-BE49-F238E27FC236}">
                  <a16:creationId xmlns:a16="http://schemas.microsoft.com/office/drawing/2014/main" id="{7AD27051-9ABE-4A41-93D8-88E54197E968}"/>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 name="Oval 31">
              <a:extLst>
                <a:ext uri="{FF2B5EF4-FFF2-40B4-BE49-F238E27FC236}">
                  <a16:creationId xmlns:a16="http://schemas.microsoft.com/office/drawing/2014/main" id="{AF1F36C3-E07B-4B9E-ACEE-9AB3F6FD4F3A}"/>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467B88A0-7195-4976-98C5-E297DA31E961}"/>
              </a:ext>
            </a:extLst>
          </p:cNvPr>
          <p:cNvGrpSpPr/>
          <p:nvPr/>
        </p:nvGrpSpPr>
        <p:grpSpPr>
          <a:xfrm>
            <a:off x="8482403" y="3991360"/>
            <a:ext cx="280352" cy="274320"/>
            <a:chOff x="1412620" y="3091725"/>
            <a:chExt cx="280352" cy="274320"/>
          </a:xfrm>
        </p:grpSpPr>
        <p:sp>
          <p:nvSpPr>
            <p:cNvPr id="34" name="Oval 33">
              <a:extLst>
                <a:ext uri="{FF2B5EF4-FFF2-40B4-BE49-F238E27FC236}">
                  <a16:creationId xmlns:a16="http://schemas.microsoft.com/office/drawing/2014/main" id="{1B256394-63DA-40B9-AA9D-F2DC6BD574E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 name="Oval 34">
              <a:extLst>
                <a:ext uri="{FF2B5EF4-FFF2-40B4-BE49-F238E27FC236}">
                  <a16:creationId xmlns:a16="http://schemas.microsoft.com/office/drawing/2014/main" id="{1DA2CD76-FBB5-4A48-837D-DB48BBD01CC0}"/>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6" name="Oval 35">
              <a:extLst>
                <a:ext uri="{FF2B5EF4-FFF2-40B4-BE49-F238E27FC236}">
                  <a16:creationId xmlns:a16="http://schemas.microsoft.com/office/drawing/2014/main" id="{886CE689-A6FA-4EB5-B67E-CB1026286B9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7" name="Oval 36">
              <a:extLst>
                <a:ext uri="{FF2B5EF4-FFF2-40B4-BE49-F238E27FC236}">
                  <a16:creationId xmlns:a16="http://schemas.microsoft.com/office/drawing/2014/main" id="{D3F1D3E4-2C58-4B5B-84B4-BBACE3F4C4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8" name="Oval 37">
              <a:extLst>
                <a:ext uri="{FF2B5EF4-FFF2-40B4-BE49-F238E27FC236}">
                  <a16:creationId xmlns:a16="http://schemas.microsoft.com/office/drawing/2014/main" id="{8BA02627-971E-4940-BBCF-A135F03750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9" name="Oval 38">
              <a:extLst>
                <a:ext uri="{FF2B5EF4-FFF2-40B4-BE49-F238E27FC236}">
                  <a16:creationId xmlns:a16="http://schemas.microsoft.com/office/drawing/2014/main" id="{70A4D61F-896C-44F3-AB70-FFC391D6AED1}"/>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0" name="Oval 39">
              <a:extLst>
                <a:ext uri="{FF2B5EF4-FFF2-40B4-BE49-F238E27FC236}">
                  <a16:creationId xmlns:a16="http://schemas.microsoft.com/office/drawing/2014/main" id="{0B936B91-B9A1-4959-A557-F0D4E9D4B02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72DAEA4C-0267-4119-97C7-E6A1A2A8661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B309CAB-45FA-412A-95DB-0849349269B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32A75F3C-A835-44D8-899D-2D0842B8F7D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44" name="Group 43">
            <a:extLst>
              <a:ext uri="{FF2B5EF4-FFF2-40B4-BE49-F238E27FC236}">
                <a16:creationId xmlns:a16="http://schemas.microsoft.com/office/drawing/2014/main" id="{80DE09EA-6BCD-4AB9-9938-C45CD42A36B8}"/>
              </a:ext>
            </a:extLst>
          </p:cNvPr>
          <p:cNvGrpSpPr/>
          <p:nvPr/>
        </p:nvGrpSpPr>
        <p:grpSpPr>
          <a:xfrm>
            <a:off x="9481212" y="4028150"/>
            <a:ext cx="280352" cy="274320"/>
            <a:chOff x="1412620" y="3091725"/>
            <a:chExt cx="280352" cy="274320"/>
          </a:xfrm>
        </p:grpSpPr>
        <p:sp>
          <p:nvSpPr>
            <p:cNvPr id="45" name="Oval 44">
              <a:extLst>
                <a:ext uri="{FF2B5EF4-FFF2-40B4-BE49-F238E27FC236}">
                  <a16:creationId xmlns:a16="http://schemas.microsoft.com/office/drawing/2014/main" id="{A02E89B5-F662-4870-94D3-07BFFFB472B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E5ED382A-5E52-42D8-B396-13BDEB10CC1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5B5EE94E-0824-4C78-A0D6-648EAC983A1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88A20D41-CBA9-4B9C-9AC3-FB44E532EBF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A74FEF7A-90D8-438E-B1D4-01881B29067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628126F6-CE23-4312-9477-FAF6EA65DB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84DB4556-8250-4B36-A62F-217CF8EA15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0BDCEDF6-BE34-4AE9-9946-6B19A90CA8F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AE487EBE-24C9-42F2-991E-A288A1360835}"/>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D9DAFD5E-15E9-458A-B07E-56C9333E11C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8AF72307-997B-4BD9-ABCB-AB7048729AE6}"/>
              </a:ext>
            </a:extLst>
          </p:cNvPr>
          <p:cNvGrpSpPr/>
          <p:nvPr/>
        </p:nvGrpSpPr>
        <p:grpSpPr>
          <a:xfrm>
            <a:off x="10180611" y="3475800"/>
            <a:ext cx="280352" cy="274320"/>
            <a:chOff x="1412620" y="3091725"/>
            <a:chExt cx="280352" cy="274320"/>
          </a:xfrm>
        </p:grpSpPr>
        <p:sp>
          <p:nvSpPr>
            <p:cNvPr id="56" name="Oval 55">
              <a:extLst>
                <a:ext uri="{FF2B5EF4-FFF2-40B4-BE49-F238E27FC236}">
                  <a16:creationId xmlns:a16="http://schemas.microsoft.com/office/drawing/2014/main" id="{B7259E6F-A44C-4E24-9E16-EBB526D020A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6BAAE440-C4B4-4CDB-9BFE-77ED79D289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C9FEE2E2-1DCA-4371-82E7-155722FE1B6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3808F3A4-E8F1-4B05-BC66-1A1AD1A6E9E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CD3665E6-32D8-4A87-BA85-36023656AF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C2724169-DECF-4C59-B140-A026E7A959A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15495812-27BA-49D2-855C-FC26C906ECB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2A24079-5910-4F41-999E-086D2A638C68}"/>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93D0B3F0-A45C-43A0-864F-2D473567CB4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76AF98DC-0DA6-4D4E-9D59-46A40B53041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6" name="Group 65">
            <a:extLst>
              <a:ext uri="{FF2B5EF4-FFF2-40B4-BE49-F238E27FC236}">
                <a16:creationId xmlns:a16="http://schemas.microsoft.com/office/drawing/2014/main" id="{3A2759B0-3099-42B4-88D7-C229AB5E8C4B}"/>
              </a:ext>
            </a:extLst>
          </p:cNvPr>
          <p:cNvGrpSpPr/>
          <p:nvPr/>
        </p:nvGrpSpPr>
        <p:grpSpPr>
          <a:xfrm>
            <a:off x="11086000" y="3717556"/>
            <a:ext cx="280352" cy="274320"/>
            <a:chOff x="1412620" y="3091725"/>
            <a:chExt cx="280352" cy="274320"/>
          </a:xfrm>
        </p:grpSpPr>
        <p:sp>
          <p:nvSpPr>
            <p:cNvPr id="67" name="Oval 66">
              <a:extLst>
                <a:ext uri="{FF2B5EF4-FFF2-40B4-BE49-F238E27FC236}">
                  <a16:creationId xmlns:a16="http://schemas.microsoft.com/office/drawing/2014/main" id="{4E2B40E2-9249-4B41-ADD1-26BDA21E32B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521E7F65-1F6F-437D-B980-B46B28103AE7}"/>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AB8178B2-7811-4692-8F4F-559A0FA60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98868657-3E34-4534-9E63-72CA9618AC06}"/>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06078B1A-B8CF-4E84-9E61-65464D45F2E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D3EE4BF8-8EAA-46EE-80E4-8DF5501CEDC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659E4B34-C3E8-49B0-9C88-AC6AFDDFF3D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7CEDEF2E-C1C6-4104-AD2E-9901A4C2B14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9FA46849-1C88-4B32-8168-78CAB9D213D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AF4318CF-9D9C-43EB-8015-FE7C05A00616}"/>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7" name="Group 76">
            <a:extLst>
              <a:ext uri="{FF2B5EF4-FFF2-40B4-BE49-F238E27FC236}">
                <a16:creationId xmlns:a16="http://schemas.microsoft.com/office/drawing/2014/main" id="{23A96736-AD5D-42C0-B446-11D5DB03A653}"/>
              </a:ext>
            </a:extLst>
          </p:cNvPr>
          <p:cNvGrpSpPr/>
          <p:nvPr/>
        </p:nvGrpSpPr>
        <p:grpSpPr>
          <a:xfrm>
            <a:off x="11194223" y="4309494"/>
            <a:ext cx="280352" cy="274320"/>
            <a:chOff x="1412620" y="3091725"/>
            <a:chExt cx="280352" cy="274320"/>
          </a:xfrm>
        </p:grpSpPr>
        <p:sp>
          <p:nvSpPr>
            <p:cNvPr id="78" name="Oval 77">
              <a:extLst>
                <a:ext uri="{FF2B5EF4-FFF2-40B4-BE49-F238E27FC236}">
                  <a16:creationId xmlns:a16="http://schemas.microsoft.com/office/drawing/2014/main" id="{E175BE20-41A7-4BBF-99E9-FB16743370D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5DA4379-F590-44AE-9EFD-16EC2BDBDD52}"/>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78096B8E-7FB3-4419-B6EB-C04E9F66609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3F1CD8E8-8111-4976-B446-35EF6442B04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93127789-0637-47E1-BB4E-9AC2CAB9A62A}"/>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2C423B48-83B7-4022-AE65-83752251843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A5B9A153-CC5A-400E-B79B-2C31721A214C}"/>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E402639D-6BFB-40D7-89F0-E652079AB06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57BA6C1-66BE-4402-8A23-FB82B12C8FE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B60F6638-CFBB-4B89-B13A-2636E4FDAFE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8" name="Group 87">
            <a:extLst>
              <a:ext uri="{FF2B5EF4-FFF2-40B4-BE49-F238E27FC236}">
                <a16:creationId xmlns:a16="http://schemas.microsoft.com/office/drawing/2014/main" id="{9DE06793-30EA-43AC-BD94-C795E9058DBC}"/>
              </a:ext>
            </a:extLst>
          </p:cNvPr>
          <p:cNvGrpSpPr/>
          <p:nvPr/>
        </p:nvGrpSpPr>
        <p:grpSpPr>
          <a:xfrm>
            <a:off x="10324710" y="4350053"/>
            <a:ext cx="280352" cy="274320"/>
            <a:chOff x="1412620" y="3091725"/>
            <a:chExt cx="280352" cy="274320"/>
          </a:xfrm>
        </p:grpSpPr>
        <p:sp>
          <p:nvSpPr>
            <p:cNvPr id="89" name="Oval 88">
              <a:extLst>
                <a:ext uri="{FF2B5EF4-FFF2-40B4-BE49-F238E27FC236}">
                  <a16:creationId xmlns:a16="http://schemas.microsoft.com/office/drawing/2014/main" id="{D516B296-C45C-4420-A75F-374A94E13C5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1FB6C780-9AE6-4E45-82CE-4F5CB8A2A3E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0ABB01D7-7F9D-4173-985C-E3F6C558DF4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AB85095F-742B-4720-9E68-A2243BBE933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59D3A760-B564-4C7B-857F-76196C35120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A38F8A43-D782-40EE-A506-2E95A816666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F9F217-F1BD-46DF-96E3-88ACEF36560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36DA3CCB-4AB7-43AB-90C8-8B7CCB885B3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04CD71CB-0D26-4089-8F4C-982465C1164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4BF2979B-90C2-4B52-8F84-13653CF0DB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9" name="Group 98">
            <a:extLst>
              <a:ext uri="{FF2B5EF4-FFF2-40B4-BE49-F238E27FC236}">
                <a16:creationId xmlns:a16="http://schemas.microsoft.com/office/drawing/2014/main" id="{D579EFE7-BDE1-4413-A734-B3F1862423F8}"/>
              </a:ext>
            </a:extLst>
          </p:cNvPr>
          <p:cNvGrpSpPr/>
          <p:nvPr/>
        </p:nvGrpSpPr>
        <p:grpSpPr>
          <a:xfrm>
            <a:off x="8825553" y="4787177"/>
            <a:ext cx="280352" cy="274320"/>
            <a:chOff x="1412620" y="3091725"/>
            <a:chExt cx="280352" cy="274320"/>
          </a:xfrm>
        </p:grpSpPr>
        <p:sp>
          <p:nvSpPr>
            <p:cNvPr id="100" name="Oval 99">
              <a:extLst>
                <a:ext uri="{FF2B5EF4-FFF2-40B4-BE49-F238E27FC236}">
                  <a16:creationId xmlns:a16="http://schemas.microsoft.com/office/drawing/2014/main" id="{98E4F871-E416-44A1-8104-64140FA5C39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A09E4449-C42D-49CB-8AF5-F609941ABF5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F5017BC9-AC32-4E34-AD47-CF74B675F094}"/>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33FC585F-0648-47A0-9842-0F4227C43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97D62AB-2CFB-4739-BF1D-9319491C07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C64DB735-5D3E-4164-8C43-AAFF7B7EFDED}"/>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0937B713-D3F4-4AD6-B8CC-1277E581F24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CA82977E-5FFF-4F6F-9960-5252B4B3FFCC}"/>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D6D6368D-F582-45E6-A165-C8223270741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DAA7606A-982F-4DCB-B990-EBFB1723C368}"/>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0" name="Group 109">
            <a:extLst>
              <a:ext uri="{FF2B5EF4-FFF2-40B4-BE49-F238E27FC236}">
                <a16:creationId xmlns:a16="http://schemas.microsoft.com/office/drawing/2014/main" id="{549056E7-87B8-4667-8B40-C4B904DD4111}"/>
              </a:ext>
            </a:extLst>
          </p:cNvPr>
          <p:cNvGrpSpPr/>
          <p:nvPr/>
        </p:nvGrpSpPr>
        <p:grpSpPr>
          <a:xfrm>
            <a:off x="10626023" y="5192633"/>
            <a:ext cx="280352" cy="274320"/>
            <a:chOff x="1412620" y="3091725"/>
            <a:chExt cx="280352" cy="274320"/>
          </a:xfrm>
        </p:grpSpPr>
        <p:sp>
          <p:nvSpPr>
            <p:cNvPr id="111" name="Oval 110">
              <a:extLst>
                <a:ext uri="{FF2B5EF4-FFF2-40B4-BE49-F238E27FC236}">
                  <a16:creationId xmlns:a16="http://schemas.microsoft.com/office/drawing/2014/main" id="{96790E3D-5CEC-4B5C-A876-7FEF2F6A6BE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30DB70CE-6982-4DA2-BBBF-22339F3E8D3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E22BF665-BC59-44DC-B7EB-47BCE15281F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006E241C-868B-426E-9DCB-73F48D3121EF}"/>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C520EF23-59B3-4AC7-B58D-46E7B818746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7B450040-8874-4F94-8321-6FF51C91C54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4D73F869-E166-4EF5-A0F2-607D0334D41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223FE786-E4E4-4A52-884F-34578CFE3D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8C7AE32A-962E-4956-870F-6C6B95194F3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0" name="Oval 119">
              <a:extLst>
                <a:ext uri="{FF2B5EF4-FFF2-40B4-BE49-F238E27FC236}">
                  <a16:creationId xmlns:a16="http://schemas.microsoft.com/office/drawing/2014/main" id="{A396D92B-59AD-402E-9AD1-2182D2CEDC7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21" name="Group 120">
            <a:extLst>
              <a:ext uri="{FF2B5EF4-FFF2-40B4-BE49-F238E27FC236}">
                <a16:creationId xmlns:a16="http://schemas.microsoft.com/office/drawing/2014/main" id="{ABE6EF35-A47F-4586-A535-862D6D819986}"/>
              </a:ext>
            </a:extLst>
          </p:cNvPr>
          <p:cNvGrpSpPr/>
          <p:nvPr/>
        </p:nvGrpSpPr>
        <p:grpSpPr>
          <a:xfrm>
            <a:off x="10039239" y="4842113"/>
            <a:ext cx="280352" cy="274320"/>
            <a:chOff x="1412620" y="3091725"/>
            <a:chExt cx="280352" cy="274320"/>
          </a:xfrm>
        </p:grpSpPr>
        <p:sp>
          <p:nvSpPr>
            <p:cNvPr id="122" name="Oval 121">
              <a:extLst>
                <a:ext uri="{FF2B5EF4-FFF2-40B4-BE49-F238E27FC236}">
                  <a16:creationId xmlns:a16="http://schemas.microsoft.com/office/drawing/2014/main" id="{9CA5DC80-314C-4EDD-A61C-0F77D061B8C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12DBC321-0C77-423F-BD55-D02D4026B12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FE44A5F6-98A6-48A9-B72A-B49B72685E9D}"/>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F76E9CF4-81BE-4DD3-97FF-13AD999BA6A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BDDD706C-75CF-43DE-92B4-03DC486DC1A3}"/>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855DEB42-ECA6-4065-BF8A-63D7A22407B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FE78AF87-4701-42A6-BFAB-88586EDA79E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131E6514-4166-46D3-8679-3A77736D79E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8C210A2A-69C5-4B66-8C2A-FF7269A2119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CAB7D4F9-921B-410F-83DF-974DD7553B3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2" name="Group 131">
            <a:extLst>
              <a:ext uri="{FF2B5EF4-FFF2-40B4-BE49-F238E27FC236}">
                <a16:creationId xmlns:a16="http://schemas.microsoft.com/office/drawing/2014/main" id="{C09D7A67-213E-480B-AFF8-506C31186F14}"/>
              </a:ext>
            </a:extLst>
          </p:cNvPr>
          <p:cNvGrpSpPr/>
          <p:nvPr/>
        </p:nvGrpSpPr>
        <p:grpSpPr>
          <a:xfrm>
            <a:off x="8665500" y="3435139"/>
            <a:ext cx="3098372" cy="2059055"/>
            <a:chOff x="8691409" y="3542404"/>
            <a:chExt cx="3098372" cy="2059055"/>
          </a:xfrm>
        </p:grpSpPr>
        <p:sp>
          <p:nvSpPr>
            <p:cNvPr id="133" name="Oval 132">
              <a:extLst>
                <a:ext uri="{FF2B5EF4-FFF2-40B4-BE49-F238E27FC236}">
                  <a16:creationId xmlns:a16="http://schemas.microsoft.com/office/drawing/2014/main" id="{F9DE0BC5-6ACF-45A4-837B-824F81CFE6B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21D58A00-7260-40BB-9CA8-B5B6DBE8D000}"/>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4FE7D5DC-2524-4D21-8622-A52893680CDD}"/>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8E9ED68F-BCB9-40D2-9C34-D0E6AED0650D}"/>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456E61D3-164D-4DE3-AEDD-1956B866C546}"/>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E8D77DC6-8187-48C8-B105-902EAD4C4806}"/>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27C7CB89-A462-48B5-A7DB-439B978F2184}"/>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5F6B435B-DF58-4758-BA4D-6E66537ECFA7}"/>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C531BCD6-0DEC-4F05-81D3-D2FD9E3F9FE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BA5BA39E-7F69-4EDB-98EC-3DB2AF31CFF4}"/>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E2FF7775-0EBA-421C-A29A-6C1917DBA3CA}"/>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4" name="Oval 143">
              <a:extLst>
                <a:ext uri="{FF2B5EF4-FFF2-40B4-BE49-F238E27FC236}">
                  <a16:creationId xmlns:a16="http://schemas.microsoft.com/office/drawing/2014/main" id="{62081385-3E45-456B-9C9F-9138160923B4}"/>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9BDCE56A-3D07-4BD5-A71A-962BB999CEB2}"/>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6" name="Oval 145">
            <a:extLst>
              <a:ext uri="{FF2B5EF4-FFF2-40B4-BE49-F238E27FC236}">
                <a16:creationId xmlns:a16="http://schemas.microsoft.com/office/drawing/2014/main" id="{7477607A-4E84-497B-A76B-6D8487C132F5}"/>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3803AC68-2A26-4718-8560-C6324C96DF97}"/>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852F0C97-B795-4370-902D-C648BC8CD913}"/>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2A9D1D27-1520-4958-AF61-5002C54AD7BF}"/>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50" name="Straight Connector 149">
            <a:extLst>
              <a:ext uri="{FF2B5EF4-FFF2-40B4-BE49-F238E27FC236}">
                <a16:creationId xmlns:a16="http://schemas.microsoft.com/office/drawing/2014/main" id="{6116D35B-32A9-45AD-9907-DE7C25AA79D2}"/>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A6D03416-7A84-4179-90D4-03F08CF2C7B8}"/>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2" name="Group 151">
            <a:extLst>
              <a:ext uri="{FF2B5EF4-FFF2-40B4-BE49-F238E27FC236}">
                <a16:creationId xmlns:a16="http://schemas.microsoft.com/office/drawing/2014/main" id="{0E07CFF5-1B14-444C-B02B-9EDA95758203}"/>
              </a:ext>
            </a:extLst>
          </p:cNvPr>
          <p:cNvGrpSpPr/>
          <p:nvPr/>
        </p:nvGrpSpPr>
        <p:grpSpPr>
          <a:xfrm>
            <a:off x="7879184" y="1085583"/>
            <a:ext cx="4169474" cy="1445601"/>
            <a:chOff x="7879184" y="1085583"/>
            <a:chExt cx="4169474" cy="1445601"/>
          </a:xfrm>
        </p:grpSpPr>
        <p:cxnSp>
          <p:nvCxnSpPr>
            <p:cNvPr id="153" name="Straight Connector 152">
              <a:extLst>
                <a:ext uri="{FF2B5EF4-FFF2-40B4-BE49-F238E27FC236}">
                  <a16:creationId xmlns:a16="http://schemas.microsoft.com/office/drawing/2014/main" id="{0FBAB796-31C6-4C9E-826B-9359CD888BD6}"/>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021E155B-0C12-4295-9F36-ED625C75E389}"/>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87CACA-7A0E-4F4B-B070-C2DB1AB77069}"/>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624E0C95-BCCD-41AE-97A6-0F6A2CCFEFCF}"/>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6BBE0174-AE85-4014-B42E-8ABAEEEF08B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A7B74EE0-6936-44B2-B32F-FB1784C6FFDB}"/>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BE5C25D-3ECD-473D-981E-2702944F27F3}"/>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E56801ED-589C-45CD-9AB9-1D8B3E336B8F}"/>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DB6526B-8959-494C-8992-B6E4F2C6872B}"/>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A99B5D64-7FD1-41BD-9C7E-838A7B33E0BE}"/>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7FAEB045-AB29-49DC-968C-D79FC467F6F1}"/>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306AC5DD-5528-433D-AC03-60D3063441FC}"/>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7606CE03-5EF3-4885-9FA1-8FA8507D6C63}"/>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8681FC44-932B-463C-892C-A3FE9594E51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C1C3973-A6BE-4D5E-B094-4EC2398FDCB8}"/>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9EF4A582-EEAE-4FBD-86DE-30E7C201631B}"/>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C0182CFF-1F44-4B37-BFF9-ABBB65089939}"/>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F491BD0A-2ADC-4D64-A1E0-B484CDCF5A9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0CD7245C-06F4-431F-8B8A-8D07268952EA}"/>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898755AC-72DC-4891-94BB-E1826B66ABD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663E04E-26B6-49E0-8F24-10248C415A5D}"/>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298E04F-4BA4-4282-BF01-2F404EA90156}"/>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5" name="Group 174">
            <a:extLst>
              <a:ext uri="{FF2B5EF4-FFF2-40B4-BE49-F238E27FC236}">
                <a16:creationId xmlns:a16="http://schemas.microsoft.com/office/drawing/2014/main" id="{D33D1383-5085-44A0-A10B-92BD4F2E6A97}"/>
              </a:ext>
            </a:extLst>
          </p:cNvPr>
          <p:cNvGrpSpPr/>
          <p:nvPr/>
        </p:nvGrpSpPr>
        <p:grpSpPr>
          <a:xfrm>
            <a:off x="8195573" y="1390570"/>
            <a:ext cx="3518436" cy="4461300"/>
            <a:chOff x="8195573" y="1390570"/>
            <a:chExt cx="3518436" cy="4461300"/>
          </a:xfrm>
        </p:grpSpPr>
        <p:sp>
          <p:nvSpPr>
            <p:cNvPr id="176" name="Oval 175">
              <a:extLst>
                <a:ext uri="{FF2B5EF4-FFF2-40B4-BE49-F238E27FC236}">
                  <a16:creationId xmlns:a16="http://schemas.microsoft.com/office/drawing/2014/main" id="{CAE560EA-E31C-4321-B27B-16BBE5D4D8C8}"/>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7" name="Oval 176">
              <a:extLst>
                <a:ext uri="{FF2B5EF4-FFF2-40B4-BE49-F238E27FC236}">
                  <a16:creationId xmlns:a16="http://schemas.microsoft.com/office/drawing/2014/main" id="{B6FEC75E-2E50-49FF-B1DC-8A8CD633A8BE}"/>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30476F2F-554B-40DA-8B1F-EC3C07347CA9}"/>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5286357E-0A6E-4AB6-9638-1F76D3EBB347}"/>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B1BCE3B3-B782-424C-AD83-06FF6F7A990E}"/>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AE24623-7E71-446D-B018-1ED374D6A49F}"/>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E8315878-0DA5-468C-A53A-0584AC20909A}"/>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945F6A33-0923-49F4-9D9B-273227DDFD87}"/>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459E8BAB-3092-4ADB-A61C-29D31EF99FA0}"/>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0C3B1E93-4F33-4893-8FCB-0750FBC33AC0}"/>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1DE00FE-F906-4C62-9375-4E6F316ECC7A}"/>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741330CB-4D1D-45FD-9CB1-A1B8BC9B2F8F}"/>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BF8DE02B-2C78-4EC7-BB71-426D74426101}"/>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5C829386-17CC-4A5D-BEF0-A20B78BEFF32}"/>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40021A08-DF8E-4D10-A69F-73F75DB2D3FA}"/>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8A0669BF-E44E-4994-8F70-78CBC66C5760}"/>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42F0B74-5CFF-4209-BFF9-088ECD07ACBA}"/>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D0FCAB93-51F1-46CC-A41F-D2FB37779DAC}"/>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4B28907-5FA9-49A7-8B43-6F64906D129F}"/>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AD901781-47F3-4123-BEE4-E0EFB1EE44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5A11E377-F515-4C65-9C11-C973739DA570}"/>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6652A5AD-9BBE-488E-ACB8-E07AA9E7EB00}"/>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D81670BB-FBDE-4502-A346-34D4F9DAAA7A}"/>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984194B4-0D64-4022-8A00-ADC1B47D665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B5DDE076-272C-4208-9AA2-FCB9AD281B6A}"/>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C84AA2D7-65AC-42F3-9793-F1BDFAABFD65}"/>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D8CF84EE-BA51-4E31-B9C5-FC5D874C6A9C}"/>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CA3CD269-BA80-42FB-A99E-8D80F2E4E98E}"/>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042476FE-1447-4483-B671-77D09CC97460}"/>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44D0AD28-1A7C-4B65-977E-6D522FB3954D}"/>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CCCBEED8-7171-4B31-A75B-20F804CB661C}"/>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AAABBE07-7A93-42BF-A9B5-86B1506553D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CFB99E88-3EE2-46D2-B9FB-9FCFC991054A}"/>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B94C672B-C8A5-4196-AFC9-42E957D87166}"/>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81C0970-906E-4BC1-B64D-9ACB44BD195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1" name="Group 210">
            <a:extLst>
              <a:ext uri="{FF2B5EF4-FFF2-40B4-BE49-F238E27FC236}">
                <a16:creationId xmlns:a16="http://schemas.microsoft.com/office/drawing/2014/main" id="{532F6B8F-45CD-4608-85F4-5E0DDF1585D3}"/>
              </a:ext>
            </a:extLst>
          </p:cNvPr>
          <p:cNvGrpSpPr/>
          <p:nvPr/>
        </p:nvGrpSpPr>
        <p:grpSpPr>
          <a:xfrm>
            <a:off x="8604713" y="1396565"/>
            <a:ext cx="3076974" cy="4788535"/>
            <a:chOff x="8604713" y="1396565"/>
            <a:chExt cx="3076974" cy="4788535"/>
          </a:xfrm>
        </p:grpSpPr>
        <p:sp>
          <p:nvSpPr>
            <p:cNvPr id="212" name="Oval 211">
              <a:extLst>
                <a:ext uri="{FF2B5EF4-FFF2-40B4-BE49-F238E27FC236}">
                  <a16:creationId xmlns:a16="http://schemas.microsoft.com/office/drawing/2014/main" id="{459FC814-0428-4C5C-875D-8D6EA8601CCE}"/>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79B3B749-BBC8-4D61-BE42-EC1AC69ED580}"/>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D4FA49DE-F554-41B4-87FB-20B178FF0B9E}"/>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CFF2371D-CBCE-49C5-B086-2EFB030C5F63}"/>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5DF826D3-28DF-4464-8B5E-499C1A16C99F}"/>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9A278840-E538-426F-8CA1-66C729545272}"/>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BE0A17C1-F8A6-43D4-82CD-552A3968A6D7}"/>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E3477038-886F-45A0-AB03-0C2BB3EF3253}"/>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F16F64C6-0B0E-4A40-B125-AAC549899A9C}"/>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F0D6C21F-0F62-4338-A9CE-22D21E715D4F}"/>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5AB90046-5839-4D97-B70A-725FC9B213DA}"/>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2E80C16-57E4-46BD-85CB-FE9B3D99DDF9}"/>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48BCCBEA-13D6-4BAD-AE8E-F6066E048535}"/>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FE979159-52D8-4DA8-BCBE-08878990A7E6}"/>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226">
            <a:extLst>
              <a:ext uri="{FF2B5EF4-FFF2-40B4-BE49-F238E27FC236}">
                <a16:creationId xmlns:a16="http://schemas.microsoft.com/office/drawing/2014/main" id="{1B866EEA-58A3-48DF-AA70-5779E326EDD8}"/>
              </a:ext>
            </a:extLst>
          </p:cNvPr>
          <p:cNvSpPr/>
          <p:nvPr/>
        </p:nvSpPr>
        <p:spPr>
          <a:xfrm>
            <a:off x="7825839" y="1365662"/>
            <a:ext cx="4275117" cy="1543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08991-1BAC-4961-AB48-5394511BEB03}"/>
              </a:ext>
            </a:extLst>
          </p:cNvPr>
          <p:cNvSpPr>
            <a:spLocks noGrp="1"/>
          </p:cNvSpPr>
          <p:nvPr>
            <p:ph type="title"/>
          </p:nvPr>
        </p:nvSpPr>
        <p:spPr>
          <a:xfrm>
            <a:off x="457200" y="228600"/>
            <a:ext cx="7154884" cy="1143000"/>
          </a:xfrm>
        </p:spPr>
        <p:txBody>
          <a:bodyPr/>
          <a:lstStyle/>
          <a:p>
            <a:r>
              <a:rPr lang="en-US" dirty="0"/>
              <a:t>Floc filter Questions</a:t>
            </a:r>
          </a:p>
        </p:txBody>
      </p:sp>
      <p:sp>
        <p:nvSpPr>
          <p:cNvPr id="3" name="Content Placeholder 2">
            <a:extLst>
              <a:ext uri="{FF2B5EF4-FFF2-40B4-BE49-F238E27FC236}">
                <a16:creationId xmlns:a16="http://schemas.microsoft.com/office/drawing/2014/main" id="{0556A4FA-3022-4406-8E6E-89FB50E71820}"/>
              </a:ext>
            </a:extLst>
          </p:cNvPr>
          <p:cNvSpPr>
            <a:spLocks noGrp="1"/>
          </p:cNvSpPr>
          <p:nvPr>
            <p:ph idx="1"/>
          </p:nvPr>
        </p:nvSpPr>
        <p:spPr>
          <a:xfrm>
            <a:off x="457200" y="1600200"/>
            <a:ext cx="6430488" cy="4525963"/>
          </a:xfrm>
        </p:spPr>
        <p:txBody>
          <a:bodyPr/>
          <a:lstStyle/>
          <a:p>
            <a:r>
              <a:rPr lang="en-US" dirty="0"/>
              <a:t>How will the operator observe the floc filter? (flashlight through the plate settlers… Can we do better?)</a:t>
            </a:r>
          </a:p>
          <a:p>
            <a:r>
              <a:rPr lang="en-US" dirty="0"/>
              <a:t>How could we make it work better?</a:t>
            </a:r>
          </a:p>
          <a:p>
            <a:pPr lvl="1"/>
            <a:r>
              <a:rPr lang="en-US" dirty="0"/>
              <a:t>Waste only full flocs</a:t>
            </a:r>
          </a:p>
          <a:p>
            <a:pPr lvl="1"/>
            <a:r>
              <a:rPr lang="en-US" dirty="0"/>
              <a:t>Add more new flocs</a:t>
            </a:r>
          </a:p>
          <a:p>
            <a:endParaRPr lang="en-US" dirty="0"/>
          </a:p>
        </p:txBody>
      </p:sp>
      <p:grpSp>
        <p:nvGrpSpPr>
          <p:cNvPr id="4" name="Group 3">
            <a:extLst>
              <a:ext uri="{FF2B5EF4-FFF2-40B4-BE49-F238E27FC236}">
                <a16:creationId xmlns:a16="http://schemas.microsoft.com/office/drawing/2014/main" id="{5686CA82-D5B3-47FD-8531-AD0109FB69F3}"/>
              </a:ext>
            </a:extLst>
          </p:cNvPr>
          <p:cNvGrpSpPr/>
          <p:nvPr/>
        </p:nvGrpSpPr>
        <p:grpSpPr>
          <a:xfrm>
            <a:off x="9601402" y="5220595"/>
            <a:ext cx="731520" cy="1282929"/>
            <a:chOff x="9601402" y="5220595"/>
            <a:chExt cx="731520" cy="1282929"/>
          </a:xfrm>
        </p:grpSpPr>
        <p:sp>
          <p:nvSpPr>
            <p:cNvPr id="5" name="Oval 4">
              <a:extLst>
                <a:ext uri="{FF2B5EF4-FFF2-40B4-BE49-F238E27FC236}">
                  <a16:creationId xmlns:a16="http://schemas.microsoft.com/office/drawing/2014/main" id="{9D7F8A37-126E-4185-A236-C11285E740D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6" name="Picture 5">
              <a:extLst>
                <a:ext uri="{FF2B5EF4-FFF2-40B4-BE49-F238E27FC236}">
                  <a16:creationId xmlns:a16="http://schemas.microsoft.com/office/drawing/2014/main" id="{06933773-5B6D-4F89-B207-712BD239AD1F}"/>
                </a:ext>
              </a:extLst>
            </p:cNvPr>
            <p:cNvPicPr>
              <a:picLocks noChangeAspect="1"/>
            </p:cNvPicPr>
            <p:nvPr/>
          </p:nvPicPr>
          <p:blipFill>
            <a:blip r:embed="rId3"/>
            <a:stretch>
              <a:fillRect/>
            </a:stretch>
          </p:blipFill>
          <p:spPr>
            <a:xfrm rot="11133055">
              <a:off x="9873192" y="5843347"/>
              <a:ext cx="150040" cy="660177"/>
            </a:xfrm>
            <a:prstGeom prst="rect">
              <a:avLst/>
            </a:prstGeom>
          </p:spPr>
        </p:pic>
      </p:grpSp>
      <p:grpSp>
        <p:nvGrpSpPr>
          <p:cNvPr id="7" name="Group 6">
            <a:extLst>
              <a:ext uri="{FF2B5EF4-FFF2-40B4-BE49-F238E27FC236}">
                <a16:creationId xmlns:a16="http://schemas.microsoft.com/office/drawing/2014/main" id="{502BD614-0D28-4D22-8042-57E0F8286C5D}"/>
              </a:ext>
            </a:extLst>
          </p:cNvPr>
          <p:cNvGrpSpPr/>
          <p:nvPr/>
        </p:nvGrpSpPr>
        <p:grpSpPr>
          <a:xfrm>
            <a:off x="9753600" y="404941"/>
            <a:ext cx="427124" cy="544446"/>
            <a:chOff x="9753600" y="525517"/>
            <a:chExt cx="427124" cy="544446"/>
          </a:xfrm>
        </p:grpSpPr>
        <p:sp>
          <p:nvSpPr>
            <p:cNvPr id="8" name="Oval 7">
              <a:extLst>
                <a:ext uri="{FF2B5EF4-FFF2-40B4-BE49-F238E27FC236}">
                  <a16:creationId xmlns:a16="http://schemas.microsoft.com/office/drawing/2014/main" id="{50326459-EBBB-4245-9A1E-5924A446ADBE}"/>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 name="Rectangle 8">
              <a:extLst>
                <a:ext uri="{FF2B5EF4-FFF2-40B4-BE49-F238E27FC236}">
                  <a16:creationId xmlns:a16="http://schemas.microsoft.com/office/drawing/2014/main" id="{1B73817E-C335-44E2-B654-AD46773C87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0" name="Oval 9">
            <a:extLst>
              <a:ext uri="{FF2B5EF4-FFF2-40B4-BE49-F238E27FC236}">
                <a16:creationId xmlns:a16="http://schemas.microsoft.com/office/drawing/2014/main" id="{CF8473C8-8D1D-4770-B830-8482577F0C58}"/>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1" name="Group 10">
            <a:extLst>
              <a:ext uri="{FF2B5EF4-FFF2-40B4-BE49-F238E27FC236}">
                <a16:creationId xmlns:a16="http://schemas.microsoft.com/office/drawing/2014/main" id="{A615DF2B-E89F-4A0D-9008-4A1C095BAB2C}"/>
              </a:ext>
            </a:extLst>
          </p:cNvPr>
          <p:cNvGrpSpPr/>
          <p:nvPr/>
        </p:nvGrpSpPr>
        <p:grpSpPr>
          <a:xfrm>
            <a:off x="7842323" y="223669"/>
            <a:ext cx="4249678" cy="6428500"/>
            <a:chOff x="7842323" y="344245"/>
            <a:chExt cx="4249678" cy="6428500"/>
          </a:xfrm>
        </p:grpSpPr>
        <p:grpSp>
          <p:nvGrpSpPr>
            <p:cNvPr id="12" name="Group 11">
              <a:extLst>
                <a:ext uri="{FF2B5EF4-FFF2-40B4-BE49-F238E27FC236}">
                  <a16:creationId xmlns:a16="http://schemas.microsoft.com/office/drawing/2014/main" id="{36C154CD-6FB9-4E90-91B3-6F6BE92968EC}"/>
                </a:ext>
              </a:extLst>
            </p:cNvPr>
            <p:cNvGrpSpPr/>
            <p:nvPr/>
          </p:nvGrpSpPr>
          <p:grpSpPr>
            <a:xfrm>
              <a:off x="7842323" y="344245"/>
              <a:ext cx="4249678" cy="6303981"/>
              <a:chOff x="7896113" y="-21516"/>
              <a:chExt cx="4249678" cy="6303981"/>
            </a:xfrm>
          </p:grpSpPr>
          <p:sp>
            <p:nvSpPr>
              <p:cNvPr id="14" name="Freeform: Shape 13">
                <a:extLst>
                  <a:ext uri="{FF2B5EF4-FFF2-40B4-BE49-F238E27FC236}">
                    <a16:creationId xmlns:a16="http://schemas.microsoft.com/office/drawing/2014/main" id="{1F8723F4-3302-495B-88ED-38CE92893A79}"/>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 name="Freeform: Shape 14">
                <a:extLst>
                  <a:ext uri="{FF2B5EF4-FFF2-40B4-BE49-F238E27FC236}">
                    <a16:creationId xmlns:a16="http://schemas.microsoft.com/office/drawing/2014/main" id="{49B9DE85-67B0-47C8-A317-A30436D9A8E2}"/>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3" name="Arc 12">
              <a:extLst>
                <a:ext uri="{FF2B5EF4-FFF2-40B4-BE49-F238E27FC236}">
                  <a16:creationId xmlns:a16="http://schemas.microsoft.com/office/drawing/2014/main" id="{925185B2-C8F1-4006-8684-AF6673F14EA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16" name="Group 15">
            <a:extLst>
              <a:ext uri="{FF2B5EF4-FFF2-40B4-BE49-F238E27FC236}">
                <a16:creationId xmlns:a16="http://schemas.microsoft.com/office/drawing/2014/main" id="{8BD23D78-4BE9-4EC6-B3CE-C98DC187EC06}"/>
              </a:ext>
            </a:extLst>
          </p:cNvPr>
          <p:cNvGrpSpPr/>
          <p:nvPr/>
        </p:nvGrpSpPr>
        <p:grpSpPr>
          <a:xfrm>
            <a:off x="7223760" y="2753252"/>
            <a:ext cx="757120" cy="3762103"/>
            <a:chOff x="7223760" y="2753252"/>
            <a:chExt cx="757120" cy="3762103"/>
          </a:xfrm>
        </p:grpSpPr>
        <p:sp>
          <p:nvSpPr>
            <p:cNvPr id="17" name="Rectangle 16">
              <a:extLst>
                <a:ext uri="{FF2B5EF4-FFF2-40B4-BE49-F238E27FC236}">
                  <a16:creationId xmlns:a16="http://schemas.microsoft.com/office/drawing/2014/main" id="{7A96F678-75E2-4420-A389-EB173293ADAA}"/>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 name="Freeform: Shape 17">
              <a:extLst>
                <a:ext uri="{FF2B5EF4-FFF2-40B4-BE49-F238E27FC236}">
                  <a16:creationId xmlns:a16="http://schemas.microsoft.com/office/drawing/2014/main" id="{5AFCC228-3BE6-4D48-84E6-18E14997516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9" name="Group 18">
            <a:extLst>
              <a:ext uri="{FF2B5EF4-FFF2-40B4-BE49-F238E27FC236}">
                <a16:creationId xmlns:a16="http://schemas.microsoft.com/office/drawing/2014/main" id="{7BA4CAD3-DE96-43FB-8D04-FFBB943CBF8B}"/>
              </a:ext>
            </a:extLst>
          </p:cNvPr>
          <p:cNvGrpSpPr/>
          <p:nvPr/>
        </p:nvGrpSpPr>
        <p:grpSpPr>
          <a:xfrm>
            <a:off x="9730290" y="5381958"/>
            <a:ext cx="450321" cy="404039"/>
            <a:chOff x="9730290" y="5502534"/>
            <a:chExt cx="450321" cy="404039"/>
          </a:xfrm>
        </p:grpSpPr>
        <p:sp>
          <p:nvSpPr>
            <p:cNvPr id="20" name="Oval 19">
              <a:extLst>
                <a:ext uri="{FF2B5EF4-FFF2-40B4-BE49-F238E27FC236}">
                  <a16:creationId xmlns:a16="http://schemas.microsoft.com/office/drawing/2014/main" id="{6E7A03BD-B2C6-421C-B03A-B5DAF80E0D60}"/>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 name="Oval 20">
              <a:extLst>
                <a:ext uri="{FF2B5EF4-FFF2-40B4-BE49-F238E27FC236}">
                  <a16:creationId xmlns:a16="http://schemas.microsoft.com/office/drawing/2014/main" id="{3A781458-EC44-4DF3-A32D-71C151D91226}"/>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 name="Oval 21">
              <a:extLst>
                <a:ext uri="{FF2B5EF4-FFF2-40B4-BE49-F238E27FC236}">
                  <a16:creationId xmlns:a16="http://schemas.microsoft.com/office/drawing/2014/main" id="{ABF1FF35-FF4A-4F82-89F9-F09E8AB99D51}"/>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 name="Oval 22">
              <a:extLst>
                <a:ext uri="{FF2B5EF4-FFF2-40B4-BE49-F238E27FC236}">
                  <a16:creationId xmlns:a16="http://schemas.microsoft.com/office/drawing/2014/main" id="{7ED04A4D-E045-4B34-9C4F-122369597B48}"/>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 name="Oval 23">
              <a:extLst>
                <a:ext uri="{FF2B5EF4-FFF2-40B4-BE49-F238E27FC236}">
                  <a16:creationId xmlns:a16="http://schemas.microsoft.com/office/drawing/2014/main" id="{06A35638-4F70-4641-9A2A-AA651E72E0BE}"/>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5" name="Group 24">
            <a:extLst>
              <a:ext uri="{FF2B5EF4-FFF2-40B4-BE49-F238E27FC236}">
                <a16:creationId xmlns:a16="http://schemas.microsoft.com/office/drawing/2014/main" id="{1E7CB3F0-9811-4721-AB6F-1D36DA594702}"/>
              </a:ext>
            </a:extLst>
          </p:cNvPr>
          <p:cNvGrpSpPr/>
          <p:nvPr/>
        </p:nvGrpSpPr>
        <p:grpSpPr>
          <a:xfrm>
            <a:off x="9749087" y="5404818"/>
            <a:ext cx="452160" cy="453072"/>
            <a:chOff x="9733048" y="5478331"/>
            <a:chExt cx="452160" cy="453072"/>
          </a:xfrm>
        </p:grpSpPr>
        <p:sp>
          <p:nvSpPr>
            <p:cNvPr id="26" name="Oval 25">
              <a:extLst>
                <a:ext uri="{FF2B5EF4-FFF2-40B4-BE49-F238E27FC236}">
                  <a16:creationId xmlns:a16="http://schemas.microsoft.com/office/drawing/2014/main" id="{5D1CFFD1-B649-4F83-92D1-34192CE19292}"/>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 name="Oval 26">
              <a:extLst>
                <a:ext uri="{FF2B5EF4-FFF2-40B4-BE49-F238E27FC236}">
                  <a16:creationId xmlns:a16="http://schemas.microsoft.com/office/drawing/2014/main" id="{B8A653A8-B804-4989-BA4D-0638663B5C75}"/>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A9BA399B-057C-4C6C-A61B-964180FE3164}"/>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 name="Oval 28">
              <a:extLst>
                <a:ext uri="{FF2B5EF4-FFF2-40B4-BE49-F238E27FC236}">
                  <a16:creationId xmlns:a16="http://schemas.microsoft.com/office/drawing/2014/main" id="{291ED03F-C72D-45B2-828B-35D7DBF848D5}"/>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 name="Group 30">
            <a:extLst>
              <a:ext uri="{FF2B5EF4-FFF2-40B4-BE49-F238E27FC236}">
                <a16:creationId xmlns:a16="http://schemas.microsoft.com/office/drawing/2014/main" id="{F9284B68-C766-4218-ACDD-5A2C54A2B2CB}"/>
              </a:ext>
            </a:extLst>
          </p:cNvPr>
          <p:cNvGrpSpPr/>
          <p:nvPr/>
        </p:nvGrpSpPr>
        <p:grpSpPr>
          <a:xfrm>
            <a:off x="8482403" y="3991360"/>
            <a:ext cx="280352" cy="274320"/>
            <a:chOff x="1412620" y="3091725"/>
            <a:chExt cx="280352" cy="274320"/>
          </a:xfrm>
        </p:grpSpPr>
        <p:sp>
          <p:nvSpPr>
            <p:cNvPr id="120" name="Oval 119">
              <a:extLst>
                <a:ext uri="{FF2B5EF4-FFF2-40B4-BE49-F238E27FC236}">
                  <a16:creationId xmlns:a16="http://schemas.microsoft.com/office/drawing/2014/main" id="{95D9D9E0-5F43-4E1E-BD26-C8735BCE77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3380FA79-F3EB-43BB-8621-71E574D5BFC6}"/>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5CDFC3AF-441E-42E2-B761-6A5AE746834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3B99646A-8BEC-4872-9600-5E9C2ADC779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155EF91D-8699-48D1-B981-DAF7C5A1B191}"/>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CDA0772D-2C9F-4685-906A-A9F4F909BBE8}"/>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EE72836B-CF5A-48EE-B1A2-3BCBBC35A6C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4EC710D1-51CE-42C2-853F-4DEA8C60DE9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43849092-0CCD-4F68-A80A-6BA0223F5B7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FB531E64-7057-4456-BA2F-A69FE58B33D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 name="Group 31">
            <a:extLst>
              <a:ext uri="{FF2B5EF4-FFF2-40B4-BE49-F238E27FC236}">
                <a16:creationId xmlns:a16="http://schemas.microsoft.com/office/drawing/2014/main" id="{EF641904-3506-4133-8D0E-557CCEF708C2}"/>
              </a:ext>
            </a:extLst>
          </p:cNvPr>
          <p:cNvGrpSpPr/>
          <p:nvPr/>
        </p:nvGrpSpPr>
        <p:grpSpPr>
          <a:xfrm>
            <a:off x="9481212" y="4028150"/>
            <a:ext cx="280352" cy="274320"/>
            <a:chOff x="1412620" y="3091725"/>
            <a:chExt cx="280352" cy="274320"/>
          </a:xfrm>
        </p:grpSpPr>
        <p:sp>
          <p:nvSpPr>
            <p:cNvPr id="110" name="Oval 109">
              <a:extLst>
                <a:ext uri="{FF2B5EF4-FFF2-40B4-BE49-F238E27FC236}">
                  <a16:creationId xmlns:a16="http://schemas.microsoft.com/office/drawing/2014/main" id="{CDC86D7C-59EB-4117-A0EC-A2124C92DBF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93B0267F-FF21-4DAE-B579-8AB44FCECD8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94004450-636B-4F1F-AA30-F660992F93C8}"/>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1B98BE1C-3158-4BB5-B6F2-7805DA7AACC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FF610310-5C0E-4520-8FBF-87952C0A975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A5C9CC33-B8F8-40F6-879F-C60CBB5924A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5C47AEC6-BD96-4202-8BC2-16F63EA7277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6883C7C-D092-49FA-849E-A082DEA6916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6FE71B1A-A1D9-4A74-BB4D-77D3E3D38D0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9" name="Oval 118">
              <a:extLst>
                <a:ext uri="{FF2B5EF4-FFF2-40B4-BE49-F238E27FC236}">
                  <a16:creationId xmlns:a16="http://schemas.microsoft.com/office/drawing/2014/main" id="{CD1CB29B-9021-4DA9-A7C8-F40E333EE36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3" name="Group 32">
            <a:extLst>
              <a:ext uri="{FF2B5EF4-FFF2-40B4-BE49-F238E27FC236}">
                <a16:creationId xmlns:a16="http://schemas.microsoft.com/office/drawing/2014/main" id="{72BE7E8E-8F04-45DC-ADCF-4A55B945BF80}"/>
              </a:ext>
            </a:extLst>
          </p:cNvPr>
          <p:cNvGrpSpPr/>
          <p:nvPr/>
        </p:nvGrpSpPr>
        <p:grpSpPr>
          <a:xfrm>
            <a:off x="10180611" y="3475800"/>
            <a:ext cx="280352" cy="274320"/>
            <a:chOff x="1412620" y="3091725"/>
            <a:chExt cx="280352" cy="274320"/>
          </a:xfrm>
        </p:grpSpPr>
        <p:sp>
          <p:nvSpPr>
            <p:cNvPr id="100" name="Oval 99">
              <a:extLst>
                <a:ext uri="{FF2B5EF4-FFF2-40B4-BE49-F238E27FC236}">
                  <a16:creationId xmlns:a16="http://schemas.microsoft.com/office/drawing/2014/main" id="{D5D08132-EA0B-428F-B2E1-0C8DFF41F5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3B7D0C6F-E72E-41E7-86F3-B2125EE374F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A53A8A8E-AABE-4D94-91FF-7489724839DA}"/>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B3111C16-351D-4A1C-8639-B5BADA3A0E8A}"/>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4B6EB629-BE1D-4675-9C0E-93FC41435C6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04ADEF3C-9678-4D9E-8F0B-AF03AE941B1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7AF8F998-B83F-47FF-99C0-1881C10954F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21B29BE0-C727-444F-B361-FEDB2032CB9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8" name="Oval 107">
              <a:extLst>
                <a:ext uri="{FF2B5EF4-FFF2-40B4-BE49-F238E27FC236}">
                  <a16:creationId xmlns:a16="http://schemas.microsoft.com/office/drawing/2014/main" id="{FB20CDF5-5B28-494E-92F6-06C16C807A3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9" name="Oval 108">
              <a:extLst>
                <a:ext uri="{FF2B5EF4-FFF2-40B4-BE49-F238E27FC236}">
                  <a16:creationId xmlns:a16="http://schemas.microsoft.com/office/drawing/2014/main" id="{B9B816D9-70F6-46F0-97C2-CC0800D7343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4" name="Group 33">
            <a:extLst>
              <a:ext uri="{FF2B5EF4-FFF2-40B4-BE49-F238E27FC236}">
                <a16:creationId xmlns:a16="http://schemas.microsoft.com/office/drawing/2014/main" id="{FCD83BC8-3DA1-45B4-A493-70ACDAB4ED2E}"/>
              </a:ext>
            </a:extLst>
          </p:cNvPr>
          <p:cNvGrpSpPr/>
          <p:nvPr/>
        </p:nvGrpSpPr>
        <p:grpSpPr>
          <a:xfrm>
            <a:off x="11086000" y="3717556"/>
            <a:ext cx="280352" cy="274320"/>
            <a:chOff x="1412620" y="3091725"/>
            <a:chExt cx="280352" cy="274320"/>
          </a:xfrm>
        </p:grpSpPr>
        <p:sp>
          <p:nvSpPr>
            <p:cNvPr id="90" name="Oval 89">
              <a:extLst>
                <a:ext uri="{FF2B5EF4-FFF2-40B4-BE49-F238E27FC236}">
                  <a16:creationId xmlns:a16="http://schemas.microsoft.com/office/drawing/2014/main" id="{E180153F-D587-4AA4-B338-92254E45CBA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6987F769-99D4-48AD-B59F-1BC18905826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E996F8F9-C809-4421-934A-4B5AC62A441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E699B9E8-F1D3-485D-8B08-AC46913BA32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6ABFD03E-F593-4771-BA49-362F4CC5DD2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D25995FD-EE4B-4B99-A519-58440880DBB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52DAD672-4915-4469-8169-FB8F1DD6074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7" name="Oval 96">
              <a:extLst>
                <a:ext uri="{FF2B5EF4-FFF2-40B4-BE49-F238E27FC236}">
                  <a16:creationId xmlns:a16="http://schemas.microsoft.com/office/drawing/2014/main" id="{C070F410-4E33-47C5-B297-2BE8FD1C4A3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8" name="Oval 97">
              <a:extLst>
                <a:ext uri="{FF2B5EF4-FFF2-40B4-BE49-F238E27FC236}">
                  <a16:creationId xmlns:a16="http://schemas.microsoft.com/office/drawing/2014/main" id="{8B979CC2-762C-4A95-931E-3D899FC6CBDD}"/>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B75DB3B4-B669-467D-B526-D8CAD34BC5BC}"/>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5" name="Group 34">
            <a:extLst>
              <a:ext uri="{FF2B5EF4-FFF2-40B4-BE49-F238E27FC236}">
                <a16:creationId xmlns:a16="http://schemas.microsoft.com/office/drawing/2014/main" id="{E38498D4-F81A-40B9-9CDF-A7933549F01D}"/>
              </a:ext>
            </a:extLst>
          </p:cNvPr>
          <p:cNvGrpSpPr/>
          <p:nvPr/>
        </p:nvGrpSpPr>
        <p:grpSpPr>
          <a:xfrm>
            <a:off x="11194223" y="4309494"/>
            <a:ext cx="280352" cy="274320"/>
            <a:chOff x="1412620" y="3091725"/>
            <a:chExt cx="280352" cy="274320"/>
          </a:xfrm>
        </p:grpSpPr>
        <p:sp>
          <p:nvSpPr>
            <p:cNvPr id="80" name="Oval 79">
              <a:extLst>
                <a:ext uri="{FF2B5EF4-FFF2-40B4-BE49-F238E27FC236}">
                  <a16:creationId xmlns:a16="http://schemas.microsoft.com/office/drawing/2014/main" id="{F620A743-CDC1-4098-926E-B63F676D46BB}"/>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63031DC0-EC98-4EB6-AFF1-D3ABD7E62741}"/>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06543295-1193-4794-B47C-A4C64769CCB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3" name="Oval 82">
              <a:extLst>
                <a:ext uri="{FF2B5EF4-FFF2-40B4-BE49-F238E27FC236}">
                  <a16:creationId xmlns:a16="http://schemas.microsoft.com/office/drawing/2014/main" id="{84E72DB1-E823-4DEF-BFD2-753923E8F8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4" name="Oval 83">
              <a:extLst>
                <a:ext uri="{FF2B5EF4-FFF2-40B4-BE49-F238E27FC236}">
                  <a16:creationId xmlns:a16="http://schemas.microsoft.com/office/drawing/2014/main" id="{B217DD78-2322-4D2F-A02C-A4C00D77973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8D632BA4-4823-4E2A-802B-B84F6B3E889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F9AC15B3-D0AF-4038-9385-8679631A48A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8F7C9EE8-ADDE-4705-B7BD-F988FFDA60E1}"/>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F08F9EC7-5394-4FE8-B962-EB5ADDF12F0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4E7F1FA3-C421-435B-91E5-A9CAC486F36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6" name="Group 35">
            <a:extLst>
              <a:ext uri="{FF2B5EF4-FFF2-40B4-BE49-F238E27FC236}">
                <a16:creationId xmlns:a16="http://schemas.microsoft.com/office/drawing/2014/main" id="{4E69CBFA-52B9-4FE2-81CB-306A7192AF88}"/>
              </a:ext>
            </a:extLst>
          </p:cNvPr>
          <p:cNvGrpSpPr/>
          <p:nvPr/>
        </p:nvGrpSpPr>
        <p:grpSpPr>
          <a:xfrm>
            <a:off x="10324710" y="4350053"/>
            <a:ext cx="280352" cy="274320"/>
            <a:chOff x="1412620" y="3091725"/>
            <a:chExt cx="280352" cy="274320"/>
          </a:xfrm>
        </p:grpSpPr>
        <p:sp>
          <p:nvSpPr>
            <p:cNvPr id="70" name="Oval 69">
              <a:extLst>
                <a:ext uri="{FF2B5EF4-FFF2-40B4-BE49-F238E27FC236}">
                  <a16:creationId xmlns:a16="http://schemas.microsoft.com/office/drawing/2014/main" id="{796B01CC-3E25-411B-A551-F87DF933E3C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4464F457-E922-4BA1-9EFD-20C14B927A98}"/>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2" name="Oval 71">
              <a:extLst>
                <a:ext uri="{FF2B5EF4-FFF2-40B4-BE49-F238E27FC236}">
                  <a16:creationId xmlns:a16="http://schemas.microsoft.com/office/drawing/2014/main" id="{0470BAD0-3B83-4F94-A4DF-23CCD2EE23E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3" name="Oval 72">
              <a:extLst>
                <a:ext uri="{FF2B5EF4-FFF2-40B4-BE49-F238E27FC236}">
                  <a16:creationId xmlns:a16="http://schemas.microsoft.com/office/drawing/2014/main" id="{908ADAE8-63FA-43CB-9436-CE267FD3B82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CE9C93AC-C2A9-46C0-8596-BB1CF8B3969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44C522EC-0F5E-46FD-8833-DE6FC0972FA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7312699B-FEE5-47C0-A870-2192171121BD}"/>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162A157D-A293-4719-8AC4-F84006517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27D7CC30-6E79-42AB-BD37-FE7BBF49DCAB}"/>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14094AC6-12B3-4E86-A15B-1002BB235BAE}"/>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7" name="Group 36">
            <a:extLst>
              <a:ext uri="{FF2B5EF4-FFF2-40B4-BE49-F238E27FC236}">
                <a16:creationId xmlns:a16="http://schemas.microsoft.com/office/drawing/2014/main" id="{3DDC7D33-3469-4FC5-8412-34CACAC0495B}"/>
              </a:ext>
            </a:extLst>
          </p:cNvPr>
          <p:cNvGrpSpPr/>
          <p:nvPr/>
        </p:nvGrpSpPr>
        <p:grpSpPr>
          <a:xfrm>
            <a:off x="8825553" y="4787177"/>
            <a:ext cx="280352" cy="274320"/>
            <a:chOff x="1412620" y="3091725"/>
            <a:chExt cx="280352" cy="274320"/>
          </a:xfrm>
        </p:grpSpPr>
        <p:sp>
          <p:nvSpPr>
            <p:cNvPr id="60" name="Oval 59">
              <a:extLst>
                <a:ext uri="{FF2B5EF4-FFF2-40B4-BE49-F238E27FC236}">
                  <a16:creationId xmlns:a16="http://schemas.microsoft.com/office/drawing/2014/main" id="{812CFBD4-0534-495B-8603-E1C1EBFC6027}"/>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1" name="Oval 60">
              <a:extLst>
                <a:ext uri="{FF2B5EF4-FFF2-40B4-BE49-F238E27FC236}">
                  <a16:creationId xmlns:a16="http://schemas.microsoft.com/office/drawing/2014/main" id="{68D56FC0-EABD-4E74-8373-E2294435F58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2" name="Oval 61">
              <a:extLst>
                <a:ext uri="{FF2B5EF4-FFF2-40B4-BE49-F238E27FC236}">
                  <a16:creationId xmlns:a16="http://schemas.microsoft.com/office/drawing/2014/main" id="{AC5EB214-F967-4491-A77B-2BAC8EE4E33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E7EF0207-BB33-4EE4-AD16-71A1AFDA33B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F265F589-83F5-4296-B898-630FABD0903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BE79111D-BB8F-4754-9A03-89664811A7B9}"/>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1345DCA2-686C-43C2-815D-F52E0D4D646F}"/>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33050FC6-7E55-469B-81BF-B7B1823C810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9DD8C700-E9C5-461A-A5CD-A7363039DE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BC05E028-7F0F-47CF-A6AF-8ADE29CA583B}"/>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8" name="Group 37">
            <a:extLst>
              <a:ext uri="{FF2B5EF4-FFF2-40B4-BE49-F238E27FC236}">
                <a16:creationId xmlns:a16="http://schemas.microsoft.com/office/drawing/2014/main" id="{013079FB-D200-4D47-8FED-2F7E2EE46645}"/>
              </a:ext>
            </a:extLst>
          </p:cNvPr>
          <p:cNvGrpSpPr/>
          <p:nvPr/>
        </p:nvGrpSpPr>
        <p:grpSpPr>
          <a:xfrm>
            <a:off x="10626023" y="5192633"/>
            <a:ext cx="280352" cy="274320"/>
            <a:chOff x="1412620" y="3091725"/>
            <a:chExt cx="280352" cy="274320"/>
          </a:xfrm>
        </p:grpSpPr>
        <p:sp>
          <p:nvSpPr>
            <p:cNvPr id="50" name="Oval 49">
              <a:extLst>
                <a:ext uri="{FF2B5EF4-FFF2-40B4-BE49-F238E27FC236}">
                  <a16:creationId xmlns:a16="http://schemas.microsoft.com/office/drawing/2014/main" id="{E059A959-2C0E-466D-9F91-71644C7F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185956F-CF76-4C49-A2D9-D8DD338EACB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FCF12A17-FC47-493B-A016-060BEF52906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55582643-4F88-4A50-832E-2AD816EC935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4" name="Oval 53">
              <a:extLst>
                <a:ext uri="{FF2B5EF4-FFF2-40B4-BE49-F238E27FC236}">
                  <a16:creationId xmlns:a16="http://schemas.microsoft.com/office/drawing/2014/main" id="{9D58538A-562D-457E-B3B5-07EC1A2480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5" name="Oval 54">
              <a:extLst>
                <a:ext uri="{FF2B5EF4-FFF2-40B4-BE49-F238E27FC236}">
                  <a16:creationId xmlns:a16="http://schemas.microsoft.com/office/drawing/2014/main" id="{AAF9BE9B-BA34-4C93-B6D1-D7F62D059C6A}"/>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6" name="Oval 55">
              <a:extLst>
                <a:ext uri="{FF2B5EF4-FFF2-40B4-BE49-F238E27FC236}">
                  <a16:creationId xmlns:a16="http://schemas.microsoft.com/office/drawing/2014/main" id="{9FF04F9B-6798-49DC-B9A8-004B3A487C89}"/>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7" name="Oval 56">
              <a:extLst>
                <a:ext uri="{FF2B5EF4-FFF2-40B4-BE49-F238E27FC236}">
                  <a16:creationId xmlns:a16="http://schemas.microsoft.com/office/drawing/2014/main" id="{C05FF08B-DD5E-4EBD-A271-F2D1B076B39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2D59330D-7082-49DE-8D1C-DF6022009F20}"/>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7B042F87-B27A-4CD0-949E-97A5F1513C44}"/>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9" name="Group 38">
            <a:extLst>
              <a:ext uri="{FF2B5EF4-FFF2-40B4-BE49-F238E27FC236}">
                <a16:creationId xmlns:a16="http://schemas.microsoft.com/office/drawing/2014/main" id="{A7D3F9DB-91F3-41F0-BD2E-4838DE9CA071}"/>
              </a:ext>
            </a:extLst>
          </p:cNvPr>
          <p:cNvGrpSpPr/>
          <p:nvPr/>
        </p:nvGrpSpPr>
        <p:grpSpPr>
          <a:xfrm>
            <a:off x="10039239" y="4842113"/>
            <a:ext cx="280352" cy="274320"/>
            <a:chOff x="1412620" y="3091725"/>
            <a:chExt cx="280352" cy="274320"/>
          </a:xfrm>
        </p:grpSpPr>
        <p:sp>
          <p:nvSpPr>
            <p:cNvPr id="40" name="Oval 39">
              <a:extLst>
                <a:ext uri="{FF2B5EF4-FFF2-40B4-BE49-F238E27FC236}">
                  <a16:creationId xmlns:a16="http://schemas.microsoft.com/office/drawing/2014/main" id="{E7265BC2-9F71-428C-B764-6BDE3606344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1" name="Oval 40">
              <a:extLst>
                <a:ext uri="{FF2B5EF4-FFF2-40B4-BE49-F238E27FC236}">
                  <a16:creationId xmlns:a16="http://schemas.microsoft.com/office/drawing/2014/main" id="{D61832E2-A4AC-4128-AB50-BDF081BDA9A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2" name="Oval 41">
              <a:extLst>
                <a:ext uri="{FF2B5EF4-FFF2-40B4-BE49-F238E27FC236}">
                  <a16:creationId xmlns:a16="http://schemas.microsoft.com/office/drawing/2014/main" id="{C0780391-C98A-4906-B991-D8FA80A68C51}"/>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3" name="Oval 42">
              <a:extLst>
                <a:ext uri="{FF2B5EF4-FFF2-40B4-BE49-F238E27FC236}">
                  <a16:creationId xmlns:a16="http://schemas.microsoft.com/office/drawing/2014/main" id="{9D90D789-AFA1-45F2-A794-E6F86BA75AF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4" name="Oval 43">
              <a:extLst>
                <a:ext uri="{FF2B5EF4-FFF2-40B4-BE49-F238E27FC236}">
                  <a16:creationId xmlns:a16="http://schemas.microsoft.com/office/drawing/2014/main" id="{5260CAAA-9F70-4395-A4A0-18BF5D9656E4}"/>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5" name="Oval 44">
              <a:extLst>
                <a:ext uri="{FF2B5EF4-FFF2-40B4-BE49-F238E27FC236}">
                  <a16:creationId xmlns:a16="http://schemas.microsoft.com/office/drawing/2014/main" id="{6566092D-E6BB-44CA-AE21-C58CD8597786}"/>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Oval 45">
              <a:extLst>
                <a:ext uri="{FF2B5EF4-FFF2-40B4-BE49-F238E27FC236}">
                  <a16:creationId xmlns:a16="http://schemas.microsoft.com/office/drawing/2014/main" id="{9BF55611-C9CC-4E98-8044-A61DAB77859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7" name="Oval 46">
              <a:extLst>
                <a:ext uri="{FF2B5EF4-FFF2-40B4-BE49-F238E27FC236}">
                  <a16:creationId xmlns:a16="http://schemas.microsoft.com/office/drawing/2014/main" id="{B75CEBAB-4906-4A5D-8DD2-9FCE138B5A2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268CBDB7-EB40-4756-8F16-23B8D8689412}"/>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28F5DA2A-5D29-4422-9C10-EB08243C4D1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0" name="Group 129">
            <a:extLst>
              <a:ext uri="{FF2B5EF4-FFF2-40B4-BE49-F238E27FC236}">
                <a16:creationId xmlns:a16="http://schemas.microsoft.com/office/drawing/2014/main" id="{F26697A0-0268-4A7F-A677-6A5CC41EBB01}"/>
              </a:ext>
            </a:extLst>
          </p:cNvPr>
          <p:cNvGrpSpPr/>
          <p:nvPr/>
        </p:nvGrpSpPr>
        <p:grpSpPr>
          <a:xfrm>
            <a:off x="8665500" y="3435139"/>
            <a:ext cx="3098372" cy="2059055"/>
            <a:chOff x="8691409" y="3542404"/>
            <a:chExt cx="3098372" cy="2059055"/>
          </a:xfrm>
        </p:grpSpPr>
        <p:sp>
          <p:nvSpPr>
            <p:cNvPr id="131" name="Oval 130">
              <a:extLst>
                <a:ext uri="{FF2B5EF4-FFF2-40B4-BE49-F238E27FC236}">
                  <a16:creationId xmlns:a16="http://schemas.microsoft.com/office/drawing/2014/main" id="{B61794A4-0CFA-419E-BF54-BE3CA281A8ED}"/>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765BEF00-71E2-474A-902C-B2AD41C57BB7}"/>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3" name="Oval 132">
              <a:extLst>
                <a:ext uri="{FF2B5EF4-FFF2-40B4-BE49-F238E27FC236}">
                  <a16:creationId xmlns:a16="http://schemas.microsoft.com/office/drawing/2014/main" id="{0802A463-B070-4041-8A5D-56557A29A72A}"/>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4" name="Oval 133">
              <a:extLst>
                <a:ext uri="{FF2B5EF4-FFF2-40B4-BE49-F238E27FC236}">
                  <a16:creationId xmlns:a16="http://schemas.microsoft.com/office/drawing/2014/main" id="{A19489F0-7AD0-4513-B3A8-E8A86259C9A5}"/>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1E9F3BBE-B727-493F-A181-8A8A3157CDA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2D5C056D-AF5D-4624-A2E7-4A95DA625EBE}"/>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FFB3F7A0-7872-4E14-90CE-026DDE5D8DBC}"/>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BEC3B2EA-36CD-4100-B7EE-60CC367FB94E}"/>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7DE4D62C-8587-4B34-883E-32F12840F65A}"/>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4E1A0E8B-CADB-431F-86FF-70F56E4D9E3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96B285FF-70E8-4C8A-9317-76EB54573FD3}"/>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47599299-0C43-4C02-BDC3-92E28B01754D}"/>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FFF2EC6D-5DF5-4385-A859-8CDE46404EB7}"/>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44" name="Oval 143">
            <a:extLst>
              <a:ext uri="{FF2B5EF4-FFF2-40B4-BE49-F238E27FC236}">
                <a16:creationId xmlns:a16="http://schemas.microsoft.com/office/drawing/2014/main" id="{8D849CB2-9465-4C4B-90FE-A68D4BA481BE}"/>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5" name="Oval 144">
            <a:extLst>
              <a:ext uri="{FF2B5EF4-FFF2-40B4-BE49-F238E27FC236}">
                <a16:creationId xmlns:a16="http://schemas.microsoft.com/office/drawing/2014/main" id="{83CC007E-9CBA-41E7-8982-7157A2309B90}"/>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730C65C-E2E9-42F3-9E2F-0FB6CB4B6694}"/>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9A72956-B2AF-4B20-936E-7763447610F5}"/>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48" name="Straight Connector 147">
            <a:extLst>
              <a:ext uri="{FF2B5EF4-FFF2-40B4-BE49-F238E27FC236}">
                <a16:creationId xmlns:a16="http://schemas.microsoft.com/office/drawing/2014/main" id="{04AD6384-4BAC-4D8E-B8C5-9495D86E6981}"/>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49" name="Oval 148">
            <a:extLst>
              <a:ext uri="{FF2B5EF4-FFF2-40B4-BE49-F238E27FC236}">
                <a16:creationId xmlns:a16="http://schemas.microsoft.com/office/drawing/2014/main" id="{AEEC24BB-566B-4233-AE69-2CB97B3959F5}"/>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50" name="Group 149">
            <a:extLst>
              <a:ext uri="{FF2B5EF4-FFF2-40B4-BE49-F238E27FC236}">
                <a16:creationId xmlns:a16="http://schemas.microsoft.com/office/drawing/2014/main" id="{6E3EC0DD-8684-4EE5-87EC-AA3F899C0CD4}"/>
              </a:ext>
            </a:extLst>
          </p:cNvPr>
          <p:cNvGrpSpPr/>
          <p:nvPr/>
        </p:nvGrpSpPr>
        <p:grpSpPr>
          <a:xfrm>
            <a:off x="7879184" y="1085583"/>
            <a:ext cx="4169474" cy="1445601"/>
            <a:chOff x="7879184" y="1085583"/>
            <a:chExt cx="4169474" cy="1445601"/>
          </a:xfrm>
        </p:grpSpPr>
        <p:cxnSp>
          <p:nvCxnSpPr>
            <p:cNvPr id="151" name="Straight Connector 150">
              <a:extLst>
                <a:ext uri="{FF2B5EF4-FFF2-40B4-BE49-F238E27FC236}">
                  <a16:creationId xmlns:a16="http://schemas.microsoft.com/office/drawing/2014/main" id="{99898FF1-10ED-4CF0-8ACB-A9163C05B2D5}"/>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2A13EF2-6AD3-4C2F-8132-F94C2A9392D8}"/>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9389BB6-9A0C-4650-B24F-84F81BE662C8}"/>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DF7A9A8E-3424-4A34-BF3D-7F6BD4FFC4CC}"/>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F2CDEF53-EF14-450E-9963-0DE1524747CE}"/>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BCBE2B-B6CC-4F82-932B-103FFA0B0A9D}"/>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A2EAD394-6488-4FB6-B177-CD93C08DE38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14C673D-B492-4D7E-A0F2-77D56977F072}"/>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C87A4C-9642-433A-AA1C-365FF5B0EF56}"/>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0CF3DC0B-C467-42D2-988B-048D7899FCE3}"/>
              </a:ext>
            </a:extLst>
          </p:cNvPr>
          <p:cNvGrpSpPr/>
          <p:nvPr/>
        </p:nvGrpSpPr>
        <p:grpSpPr>
          <a:xfrm>
            <a:off x="8097085" y="2834549"/>
            <a:ext cx="3810000" cy="548328"/>
            <a:chOff x="-512046" y="2583615"/>
            <a:chExt cx="3810000" cy="983416"/>
          </a:xfrm>
        </p:grpSpPr>
        <p:cxnSp>
          <p:nvCxnSpPr>
            <p:cNvPr id="163" name="Straight Arrow Connector 162">
              <a:extLst>
                <a:ext uri="{FF2B5EF4-FFF2-40B4-BE49-F238E27FC236}">
                  <a16:creationId xmlns:a16="http://schemas.microsoft.com/office/drawing/2014/main" id="{6D70EBDB-7B87-4B49-BA22-873E182C3FC5}"/>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7ECBCE9E-9D3E-4CA2-B0D4-03D9E97EBCC1}"/>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8476382E-C970-43FB-A05B-23FD8C238D25}"/>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93618160-C8CB-4930-88A9-50A3D67F7FD3}"/>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5DF34FB6-29C4-4D11-9F58-E0F447AD6F32}"/>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6648061D-B866-4661-A9A9-F0FEED2FD51C}"/>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7832B9B-BF8E-49D6-85F8-4F6D8400D080}"/>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4DF82BFA-D638-4FA6-9183-FC52A1B0B6F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850E4BB4-B336-48E8-9BF8-2FBDFB2B2ED5}"/>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91DBC9B-4AE4-4F64-9879-D8B7A7600537}"/>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6870115D-2336-49F4-A085-E121805B5F67}"/>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79218E03-AFD1-4B05-A0BE-97EFE55C49CD}"/>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176" name="Group 175">
            <a:extLst>
              <a:ext uri="{FF2B5EF4-FFF2-40B4-BE49-F238E27FC236}">
                <a16:creationId xmlns:a16="http://schemas.microsoft.com/office/drawing/2014/main" id="{6AC64936-B052-4D3F-A92B-D3819F710277}"/>
              </a:ext>
            </a:extLst>
          </p:cNvPr>
          <p:cNvGrpSpPr/>
          <p:nvPr/>
        </p:nvGrpSpPr>
        <p:grpSpPr>
          <a:xfrm>
            <a:off x="8195573" y="1390570"/>
            <a:ext cx="3518436" cy="4461300"/>
            <a:chOff x="8195573" y="1390570"/>
            <a:chExt cx="3518436" cy="4461300"/>
          </a:xfrm>
        </p:grpSpPr>
        <p:sp>
          <p:nvSpPr>
            <p:cNvPr id="177" name="Oval 176">
              <a:extLst>
                <a:ext uri="{FF2B5EF4-FFF2-40B4-BE49-F238E27FC236}">
                  <a16:creationId xmlns:a16="http://schemas.microsoft.com/office/drawing/2014/main" id="{7AE91F1A-2BDA-4F9B-BD24-033A6E0D9673}"/>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8" name="Oval 177">
              <a:extLst>
                <a:ext uri="{FF2B5EF4-FFF2-40B4-BE49-F238E27FC236}">
                  <a16:creationId xmlns:a16="http://schemas.microsoft.com/office/drawing/2014/main" id="{16735AC6-90E2-4E07-AA56-6217174F4143}"/>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9" name="Oval 178">
              <a:extLst>
                <a:ext uri="{FF2B5EF4-FFF2-40B4-BE49-F238E27FC236}">
                  <a16:creationId xmlns:a16="http://schemas.microsoft.com/office/drawing/2014/main" id="{2EC1658A-C983-4DF7-9B07-774D5BE3CFB5}"/>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Oval 179">
              <a:extLst>
                <a:ext uri="{FF2B5EF4-FFF2-40B4-BE49-F238E27FC236}">
                  <a16:creationId xmlns:a16="http://schemas.microsoft.com/office/drawing/2014/main" id="{1A0D981F-15C8-4EEA-B7B6-54115449E4FE}"/>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1" name="Oval 180">
              <a:extLst>
                <a:ext uri="{FF2B5EF4-FFF2-40B4-BE49-F238E27FC236}">
                  <a16:creationId xmlns:a16="http://schemas.microsoft.com/office/drawing/2014/main" id="{8D443974-3DDE-46C0-AF32-D4892185BD76}"/>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2" name="Oval 181">
              <a:extLst>
                <a:ext uri="{FF2B5EF4-FFF2-40B4-BE49-F238E27FC236}">
                  <a16:creationId xmlns:a16="http://schemas.microsoft.com/office/drawing/2014/main" id="{8CCB13E7-EDA0-4525-96DA-5382E5B5F42C}"/>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3" name="Oval 182">
              <a:extLst>
                <a:ext uri="{FF2B5EF4-FFF2-40B4-BE49-F238E27FC236}">
                  <a16:creationId xmlns:a16="http://schemas.microsoft.com/office/drawing/2014/main" id="{B480E766-3472-4855-A2AC-452700AF5F5F}"/>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4" name="Oval 183">
              <a:extLst>
                <a:ext uri="{FF2B5EF4-FFF2-40B4-BE49-F238E27FC236}">
                  <a16:creationId xmlns:a16="http://schemas.microsoft.com/office/drawing/2014/main" id="{BB7AB7B0-EE7D-4C5D-9BCD-0E77EA3EB4F6}"/>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5" name="Oval 184">
              <a:extLst>
                <a:ext uri="{FF2B5EF4-FFF2-40B4-BE49-F238E27FC236}">
                  <a16:creationId xmlns:a16="http://schemas.microsoft.com/office/drawing/2014/main" id="{708DBFCE-1B3F-4551-85DC-556EF7D872D9}"/>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6" name="Oval 185">
              <a:extLst>
                <a:ext uri="{FF2B5EF4-FFF2-40B4-BE49-F238E27FC236}">
                  <a16:creationId xmlns:a16="http://schemas.microsoft.com/office/drawing/2014/main" id="{5C31C37B-ED44-439F-9797-9ED27E8A2503}"/>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7" name="Oval 186">
              <a:extLst>
                <a:ext uri="{FF2B5EF4-FFF2-40B4-BE49-F238E27FC236}">
                  <a16:creationId xmlns:a16="http://schemas.microsoft.com/office/drawing/2014/main" id="{913EDE7A-FD46-4A4A-8126-C445AF9CF6CC}"/>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8" name="Oval 187">
              <a:extLst>
                <a:ext uri="{FF2B5EF4-FFF2-40B4-BE49-F238E27FC236}">
                  <a16:creationId xmlns:a16="http://schemas.microsoft.com/office/drawing/2014/main" id="{7FF96F29-D06C-41D1-9E01-C1102A35EFAB}"/>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9" name="Oval 188">
              <a:extLst>
                <a:ext uri="{FF2B5EF4-FFF2-40B4-BE49-F238E27FC236}">
                  <a16:creationId xmlns:a16="http://schemas.microsoft.com/office/drawing/2014/main" id="{9E0989AD-FAC6-440E-93C1-98C7CFC0B037}"/>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0" name="Oval 189">
              <a:extLst>
                <a:ext uri="{FF2B5EF4-FFF2-40B4-BE49-F238E27FC236}">
                  <a16:creationId xmlns:a16="http://schemas.microsoft.com/office/drawing/2014/main" id="{971BCA40-0433-4368-9FDD-E149FDEAE43C}"/>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1" name="Oval 190">
              <a:extLst>
                <a:ext uri="{FF2B5EF4-FFF2-40B4-BE49-F238E27FC236}">
                  <a16:creationId xmlns:a16="http://schemas.microsoft.com/office/drawing/2014/main" id="{1E89D817-5779-4053-94FC-E73641FD93CB}"/>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2" name="Oval 191">
              <a:extLst>
                <a:ext uri="{FF2B5EF4-FFF2-40B4-BE49-F238E27FC236}">
                  <a16:creationId xmlns:a16="http://schemas.microsoft.com/office/drawing/2014/main" id="{B6EDABBC-A602-456F-BF9F-9E8F43138DA6}"/>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3" name="Oval 192">
              <a:extLst>
                <a:ext uri="{FF2B5EF4-FFF2-40B4-BE49-F238E27FC236}">
                  <a16:creationId xmlns:a16="http://schemas.microsoft.com/office/drawing/2014/main" id="{9B544BB2-E6A5-4AE8-A0B9-F3ECD29994CC}"/>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4" name="Oval 193">
              <a:extLst>
                <a:ext uri="{FF2B5EF4-FFF2-40B4-BE49-F238E27FC236}">
                  <a16:creationId xmlns:a16="http://schemas.microsoft.com/office/drawing/2014/main" id="{46B309D0-E925-4010-8AA0-50E73222EA5F}"/>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5" name="Oval 194">
              <a:extLst>
                <a:ext uri="{FF2B5EF4-FFF2-40B4-BE49-F238E27FC236}">
                  <a16:creationId xmlns:a16="http://schemas.microsoft.com/office/drawing/2014/main" id="{0307FE69-4ABA-4925-A713-52A806C57EBB}"/>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6" name="Oval 195">
              <a:extLst>
                <a:ext uri="{FF2B5EF4-FFF2-40B4-BE49-F238E27FC236}">
                  <a16:creationId xmlns:a16="http://schemas.microsoft.com/office/drawing/2014/main" id="{40F028C1-B041-418E-8993-6FF63E5DD40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7" name="Oval 196">
              <a:extLst>
                <a:ext uri="{FF2B5EF4-FFF2-40B4-BE49-F238E27FC236}">
                  <a16:creationId xmlns:a16="http://schemas.microsoft.com/office/drawing/2014/main" id="{3F60A87E-1D56-4F3B-929F-F72A995050FC}"/>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8" name="Oval 197">
              <a:extLst>
                <a:ext uri="{FF2B5EF4-FFF2-40B4-BE49-F238E27FC236}">
                  <a16:creationId xmlns:a16="http://schemas.microsoft.com/office/drawing/2014/main" id="{78360887-E12D-4AD5-BB05-4390CCE10F49}"/>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99" name="Oval 198">
              <a:extLst>
                <a:ext uri="{FF2B5EF4-FFF2-40B4-BE49-F238E27FC236}">
                  <a16:creationId xmlns:a16="http://schemas.microsoft.com/office/drawing/2014/main" id="{4A17416F-86C3-46C7-8BBA-824B247BAAC0}"/>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0" name="Oval 199">
              <a:extLst>
                <a:ext uri="{FF2B5EF4-FFF2-40B4-BE49-F238E27FC236}">
                  <a16:creationId xmlns:a16="http://schemas.microsoft.com/office/drawing/2014/main" id="{D42B9415-276C-4024-93BA-671C74D12268}"/>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1" name="Oval 200">
              <a:extLst>
                <a:ext uri="{FF2B5EF4-FFF2-40B4-BE49-F238E27FC236}">
                  <a16:creationId xmlns:a16="http://schemas.microsoft.com/office/drawing/2014/main" id="{917BDA49-B78A-4067-AB21-D4001D674BF8}"/>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2" name="Oval 201">
              <a:extLst>
                <a:ext uri="{FF2B5EF4-FFF2-40B4-BE49-F238E27FC236}">
                  <a16:creationId xmlns:a16="http://schemas.microsoft.com/office/drawing/2014/main" id="{9DCF0B39-08B5-40D9-A975-321E14201B89}"/>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3" name="Oval 202">
              <a:extLst>
                <a:ext uri="{FF2B5EF4-FFF2-40B4-BE49-F238E27FC236}">
                  <a16:creationId xmlns:a16="http://schemas.microsoft.com/office/drawing/2014/main" id="{18021138-EEA9-4DB9-8D87-8036D9CDC9CA}"/>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AB8A309A-6CA5-48B2-8471-1AC81D0F8A1F}"/>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5" name="Oval 204">
              <a:extLst>
                <a:ext uri="{FF2B5EF4-FFF2-40B4-BE49-F238E27FC236}">
                  <a16:creationId xmlns:a16="http://schemas.microsoft.com/office/drawing/2014/main" id="{8C7519F5-3AF8-4AC0-A575-06519D34471D}"/>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6" name="Oval 205">
              <a:extLst>
                <a:ext uri="{FF2B5EF4-FFF2-40B4-BE49-F238E27FC236}">
                  <a16:creationId xmlns:a16="http://schemas.microsoft.com/office/drawing/2014/main" id="{76FBBABF-6451-4C19-8F5C-2D71271F2FFA}"/>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23FBB5A-76C0-4B2B-B2B4-6A5876CD34EF}"/>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6C5B022-545B-4CB6-9412-C4311D04E016}"/>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114E78D3-3F99-4CE6-9410-4DF57F1779A8}"/>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9AA0B28C-D015-4E45-BDFF-1D41DC47600B}"/>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D3CABEED-86B4-444A-9E8E-FDB62226D174}"/>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12" name="Group 211">
            <a:extLst>
              <a:ext uri="{FF2B5EF4-FFF2-40B4-BE49-F238E27FC236}">
                <a16:creationId xmlns:a16="http://schemas.microsoft.com/office/drawing/2014/main" id="{4CC88E32-8610-4C56-9ADF-D08F15DE0074}"/>
              </a:ext>
            </a:extLst>
          </p:cNvPr>
          <p:cNvGrpSpPr/>
          <p:nvPr/>
        </p:nvGrpSpPr>
        <p:grpSpPr>
          <a:xfrm>
            <a:off x="8604713" y="1396565"/>
            <a:ext cx="3076974" cy="4788535"/>
            <a:chOff x="8604713" y="1396565"/>
            <a:chExt cx="3076974" cy="4788535"/>
          </a:xfrm>
        </p:grpSpPr>
        <p:sp>
          <p:nvSpPr>
            <p:cNvPr id="213" name="Oval 212">
              <a:extLst>
                <a:ext uri="{FF2B5EF4-FFF2-40B4-BE49-F238E27FC236}">
                  <a16:creationId xmlns:a16="http://schemas.microsoft.com/office/drawing/2014/main" id="{167D80C4-155B-4539-8A77-88BC2EC88654}"/>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ECE1C425-1B60-4E49-8FD5-F9165A76830A}"/>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573BFA8-4B6C-4516-98CB-3847D4046CC3}"/>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6" name="Oval 215">
              <a:extLst>
                <a:ext uri="{FF2B5EF4-FFF2-40B4-BE49-F238E27FC236}">
                  <a16:creationId xmlns:a16="http://schemas.microsoft.com/office/drawing/2014/main" id="{7D417327-E98D-46D0-9C75-9749D21FC72D}"/>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7" name="Oval 216">
              <a:extLst>
                <a:ext uri="{FF2B5EF4-FFF2-40B4-BE49-F238E27FC236}">
                  <a16:creationId xmlns:a16="http://schemas.microsoft.com/office/drawing/2014/main" id="{51251402-A4A2-4B41-A0C6-408BE338B2E6}"/>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8" name="Oval 217">
              <a:extLst>
                <a:ext uri="{FF2B5EF4-FFF2-40B4-BE49-F238E27FC236}">
                  <a16:creationId xmlns:a16="http://schemas.microsoft.com/office/drawing/2014/main" id="{5F4C0693-77E8-45AC-856E-8F306A018FCE}"/>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9" name="Oval 218">
              <a:extLst>
                <a:ext uri="{FF2B5EF4-FFF2-40B4-BE49-F238E27FC236}">
                  <a16:creationId xmlns:a16="http://schemas.microsoft.com/office/drawing/2014/main" id="{03BAEDDB-5BA3-41A5-A2FC-1882C2B9E2F8}"/>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0" name="Oval 219">
              <a:extLst>
                <a:ext uri="{FF2B5EF4-FFF2-40B4-BE49-F238E27FC236}">
                  <a16:creationId xmlns:a16="http://schemas.microsoft.com/office/drawing/2014/main" id="{97F9FC1B-F6B0-4789-8E49-01DB81FD021E}"/>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1" name="Oval 220">
              <a:extLst>
                <a:ext uri="{FF2B5EF4-FFF2-40B4-BE49-F238E27FC236}">
                  <a16:creationId xmlns:a16="http://schemas.microsoft.com/office/drawing/2014/main" id="{D7877596-575E-43F5-AD38-F58A55AD2535}"/>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2" name="Oval 221">
              <a:extLst>
                <a:ext uri="{FF2B5EF4-FFF2-40B4-BE49-F238E27FC236}">
                  <a16:creationId xmlns:a16="http://schemas.microsoft.com/office/drawing/2014/main" id="{AF6B13ED-B401-4061-BEE0-A82629ED5137}"/>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3" name="Oval 222">
              <a:extLst>
                <a:ext uri="{FF2B5EF4-FFF2-40B4-BE49-F238E27FC236}">
                  <a16:creationId xmlns:a16="http://schemas.microsoft.com/office/drawing/2014/main" id="{259F3007-1485-451F-8E50-F2AB585B52C3}"/>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4" name="Oval 223">
              <a:extLst>
                <a:ext uri="{FF2B5EF4-FFF2-40B4-BE49-F238E27FC236}">
                  <a16:creationId xmlns:a16="http://schemas.microsoft.com/office/drawing/2014/main" id="{76E3BB08-502B-40F8-A0BC-405B1F013B46}"/>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5" name="Oval 224">
              <a:extLst>
                <a:ext uri="{FF2B5EF4-FFF2-40B4-BE49-F238E27FC236}">
                  <a16:creationId xmlns:a16="http://schemas.microsoft.com/office/drawing/2014/main" id="{55F8882F-3CD3-481C-8D67-D2A6DADEA2FF}"/>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26" name="Oval 225">
              <a:extLst>
                <a:ext uri="{FF2B5EF4-FFF2-40B4-BE49-F238E27FC236}">
                  <a16:creationId xmlns:a16="http://schemas.microsoft.com/office/drawing/2014/main" id="{8EEBA534-4FF1-4B00-9191-54CE71CF3728}"/>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28" name="Group 227">
            <a:extLst>
              <a:ext uri="{FF2B5EF4-FFF2-40B4-BE49-F238E27FC236}">
                <a16:creationId xmlns:a16="http://schemas.microsoft.com/office/drawing/2014/main" id="{3AAA1486-A439-4189-B6A6-1456F00BE2E1}"/>
              </a:ext>
            </a:extLst>
          </p:cNvPr>
          <p:cNvGrpSpPr/>
          <p:nvPr/>
        </p:nvGrpSpPr>
        <p:grpSpPr>
          <a:xfrm>
            <a:off x="4882201" y="4808778"/>
            <a:ext cx="280352" cy="274320"/>
            <a:chOff x="1412620" y="3091725"/>
            <a:chExt cx="280352" cy="274320"/>
          </a:xfrm>
        </p:grpSpPr>
        <p:sp>
          <p:nvSpPr>
            <p:cNvPr id="229" name="Oval 228">
              <a:extLst>
                <a:ext uri="{FF2B5EF4-FFF2-40B4-BE49-F238E27FC236}">
                  <a16:creationId xmlns:a16="http://schemas.microsoft.com/office/drawing/2014/main" id="{9DAA7257-570D-47A0-90EB-5E1664C66F93}"/>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0" name="Oval 229">
              <a:extLst>
                <a:ext uri="{FF2B5EF4-FFF2-40B4-BE49-F238E27FC236}">
                  <a16:creationId xmlns:a16="http://schemas.microsoft.com/office/drawing/2014/main" id="{C816670B-A68F-42EE-908D-088365592D85}"/>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1" name="Oval 230">
              <a:extLst>
                <a:ext uri="{FF2B5EF4-FFF2-40B4-BE49-F238E27FC236}">
                  <a16:creationId xmlns:a16="http://schemas.microsoft.com/office/drawing/2014/main" id="{5DB4F89C-9C33-45E8-A4A4-545BCAFEC6D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2" name="Oval 231">
              <a:extLst>
                <a:ext uri="{FF2B5EF4-FFF2-40B4-BE49-F238E27FC236}">
                  <a16:creationId xmlns:a16="http://schemas.microsoft.com/office/drawing/2014/main" id="{7CCF2EFF-05E6-4AC7-98CF-17E61C68BE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3" name="Oval 232">
              <a:extLst>
                <a:ext uri="{FF2B5EF4-FFF2-40B4-BE49-F238E27FC236}">
                  <a16:creationId xmlns:a16="http://schemas.microsoft.com/office/drawing/2014/main" id="{15C572AF-FCBB-4960-BD68-B536F0E9AC7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4" name="Oval 233">
              <a:extLst>
                <a:ext uri="{FF2B5EF4-FFF2-40B4-BE49-F238E27FC236}">
                  <a16:creationId xmlns:a16="http://schemas.microsoft.com/office/drawing/2014/main" id="{6C23683C-A5A5-47F7-AC50-E611F5E93E5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5" name="Oval 234">
              <a:extLst>
                <a:ext uri="{FF2B5EF4-FFF2-40B4-BE49-F238E27FC236}">
                  <a16:creationId xmlns:a16="http://schemas.microsoft.com/office/drawing/2014/main" id="{BCE30348-739E-4495-B40F-1628FCA119A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6" name="Oval 235">
              <a:extLst>
                <a:ext uri="{FF2B5EF4-FFF2-40B4-BE49-F238E27FC236}">
                  <a16:creationId xmlns:a16="http://schemas.microsoft.com/office/drawing/2014/main" id="{8CA3105C-ABBF-428B-B843-6C9D38C6D3A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7" name="Oval 236">
              <a:extLst>
                <a:ext uri="{FF2B5EF4-FFF2-40B4-BE49-F238E27FC236}">
                  <a16:creationId xmlns:a16="http://schemas.microsoft.com/office/drawing/2014/main" id="{3F2790D2-3E48-49C1-9D7D-79B4A4C123CF}"/>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38" name="Oval 237">
              <a:extLst>
                <a:ext uri="{FF2B5EF4-FFF2-40B4-BE49-F238E27FC236}">
                  <a16:creationId xmlns:a16="http://schemas.microsoft.com/office/drawing/2014/main" id="{14FA9A50-CE64-4587-BFB8-B80B28D24C3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39" name="Oval 238">
            <a:extLst>
              <a:ext uri="{FF2B5EF4-FFF2-40B4-BE49-F238E27FC236}">
                <a16:creationId xmlns:a16="http://schemas.microsoft.com/office/drawing/2014/main" id="{C9E20469-B1A9-4AB3-83AA-2F8073E365A9}"/>
              </a:ext>
            </a:extLst>
          </p:cNvPr>
          <p:cNvSpPr/>
          <p:nvPr/>
        </p:nvSpPr>
        <p:spPr>
          <a:xfrm>
            <a:off x="4878391" y="535315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Tree>
    <p:extLst>
      <p:ext uri="{BB962C8B-B14F-4D97-AF65-F5344CB8AC3E}">
        <p14:creationId xmlns:p14="http://schemas.microsoft.com/office/powerpoint/2010/main" val="1640605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Jet Reverser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280866" y="5537354"/>
            <a:ext cx="9540864" cy="990296"/>
            <a:chOff x="2200941" y="4752754"/>
            <a:chExt cx="9540864" cy="990296"/>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1" y="4752754"/>
              <a:ext cx="6238688" cy="954107"/>
            </a:xfrm>
            <a:prstGeom prst="rect">
              <a:avLst/>
            </a:prstGeom>
            <a:noFill/>
          </p:spPr>
          <p:txBody>
            <a:bodyPr wrap="square" rtlCol="0">
              <a:spAutoFit/>
            </a:bodyPr>
            <a:lstStyle/>
            <a:p>
              <a:r>
                <a:rPr lang="en-US" dirty="0"/>
                <a:t>Jet reverser is key to maintaining the floc filter in suspension</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4" idx="2"/>
            </p:cNvCxnSpPr>
            <p:nvPr/>
          </p:nvCxnSpPr>
          <p:spPr>
            <a:xfrm>
              <a:off x="8439629" y="5229808"/>
              <a:ext cx="3302176" cy="5132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2E013BE1-069E-46E1-BFAA-46033B6CA214}"/>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A453CA9D-B663-4F2E-9475-2AB4342CDE3F}"/>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8EF25674-4800-472A-8ED0-505980814C4D}"/>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9808E155-D296-41EB-B7A4-76B6D6B5EE60}"/>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23D7BB8F-C099-48BE-8771-E534B0A46361}"/>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82534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Clarifier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427513" y="1580203"/>
            <a:ext cx="5985162" cy="4488871"/>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140535" y="1564574"/>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8341510" y="6209834"/>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6969030" y="1945574"/>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8115383" y="2299517"/>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9658089" y="6017755"/>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45135" y="3469574"/>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35" name="TextBox 34"/>
          <p:cNvSpPr txBox="1"/>
          <p:nvPr/>
        </p:nvSpPr>
        <p:spPr>
          <a:xfrm>
            <a:off x="1100665" y="1556195"/>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4943544" y="15267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9702800" y="1499678"/>
            <a:ext cx="1138645" cy="400110"/>
          </a:xfrm>
          <a:prstGeom prst="rect">
            <a:avLst/>
          </a:prstGeom>
          <a:noFill/>
        </p:spPr>
        <p:txBody>
          <a:bodyPr wrap="none" rtlCol="0">
            <a:spAutoFit/>
          </a:bodyPr>
          <a:lstStyle/>
          <a:p>
            <a:r>
              <a:rPr lang="en-US" sz="2000" dirty="0"/>
              <a:t>Offset jet</a:t>
            </a:r>
          </a:p>
        </p:txBody>
      </p:sp>
      <p:pic>
        <p:nvPicPr>
          <p:cNvPr id="2" name="Online Media 1" title="STHT-Floc blanket failure in flat bottom tank">
            <a:hlinkClick r:id="" action="ppaction://media"/>
            <a:extLst>
              <a:ext uri="{FF2B5EF4-FFF2-40B4-BE49-F238E27FC236}">
                <a16:creationId xmlns:a16="http://schemas.microsoft.com/office/drawing/2014/main" id="{46B9BC91-7152-4A36-8AFA-B6405A70708E}"/>
              </a:ext>
            </a:extLst>
          </p:cNvPr>
          <p:cNvPicPr>
            <a:picLocks noRot="1" noChangeAspect="1"/>
          </p:cNvPicPr>
          <p:nvPr>
            <a:videoFile r:link="rId1"/>
          </p:nvPr>
        </p:nvPicPr>
        <p:blipFill rotWithShape="1">
          <a:blip r:embed="rId5"/>
          <a:srcRect l="28334" r="31041"/>
          <a:stretch/>
        </p:blipFill>
        <p:spPr>
          <a:xfrm>
            <a:off x="0" y="1943626"/>
            <a:ext cx="3549269" cy="4914374"/>
          </a:xfrm>
          <a:prstGeom prst="rect">
            <a:avLst/>
          </a:prstGeom>
        </p:spPr>
      </p:pic>
      <p:pic>
        <p:nvPicPr>
          <p:cNvPr id="5" name="Online Media 4" title="STHT-60 degree double inserts with narrower and semicircular trench">
            <a:hlinkClick r:id="" action="ppaction://media"/>
            <a:extLst>
              <a:ext uri="{FF2B5EF4-FFF2-40B4-BE49-F238E27FC236}">
                <a16:creationId xmlns:a16="http://schemas.microsoft.com/office/drawing/2014/main" id="{5A3BD132-F355-4892-A2A6-B00E6D9F8AA1}"/>
              </a:ext>
            </a:extLst>
          </p:cNvPr>
          <p:cNvPicPr>
            <a:picLocks noRot="1" noChangeAspect="1"/>
          </p:cNvPicPr>
          <p:nvPr>
            <a:videoFile r:link="rId2"/>
          </p:nvPr>
        </p:nvPicPr>
        <p:blipFill rotWithShape="1">
          <a:blip r:embed="rId6"/>
          <a:srcRect l="27292" r="33125"/>
          <a:stretch/>
        </p:blipFill>
        <p:spPr>
          <a:xfrm>
            <a:off x="3970867" y="1948390"/>
            <a:ext cx="3454911" cy="4909610"/>
          </a:xfrm>
          <a:prstGeom prst="rect">
            <a:avLst/>
          </a:prstGeom>
        </p:spPr>
      </p:pic>
      <p:pic>
        <p:nvPicPr>
          <p:cNvPr id="6" name="Online Media 5" title="AguaClara floc blanket formation with asymmetric jet">
            <a:hlinkClick r:id="" action="ppaction://media"/>
            <a:extLst>
              <a:ext uri="{FF2B5EF4-FFF2-40B4-BE49-F238E27FC236}">
                <a16:creationId xmlns:a16="http://schemas.microsoft.com/office/drawing/2014/main" id="{8A392AAA-E946-45A8-A56B-0A84CD61AA02}"/>
              </a:ext>
            </a:extLst>
          </p:cNvPr>
          <p:cNvPicPr>
            <a:picLocks noRot="1" noChangeAspect="1"/>
          </p:cNvPicPr>
          <p:nvPr>
            <a:videoFile r:link="rId3"/>
          </p:nvPr>
        </p:nvPicPr>
        <p:blipFill rotWithShape="1">
          <a:blip r:embed="rId7"/>
          <a:srcRect l="27916" r="22083"/>
          <a:stretch/>
        </p:blipFill>
        <p:spPr>
          <a:xfrm>
            <a:off x="7797800" y="1914525"/>
            <a:ext cx="4394200" cy="4943475"/>
          </a:xfrm>
          <a:prstGeom prst="rect">
            <a:avLst/>
          </a:prstGeom>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2023649" y="1695331"/>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101825" y="2858984"/>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341559" y="2732853"/>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2949891" y="2215498"/>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2291" y="2367898"/>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5829" y="2360803"/>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09367" y="2374974"/>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3112905" y="2378512"/>
            <a:ext cx="109871" cy="109871"/>
          </a:xfrm>
          <a:prstGeom prst="rect">
            <a:avLst/>
          </a:prstGeom>
          <a:noFill/>
          <a:ln w="9525">
            <a:noFill/>
            <a:miter lim="800000"/>
            <a:headEnd/>
            <a:tailEnd/>
          </a:ln>
          <a:effectLst/>
        </p:spPr>
      </p:pic>
      <p:sp>
        <p:nvSpPr>
          <p:cNvPr id="25" name="TextBox 24"/>
          <p:cNvSpPr txBox="1"/>
          <p:nvPr/>
        </p:nvSpPr>
        <p:spPr>
          <a:xfrm rot="16200000">
            <a:off x="1476706" y="3489164"/>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2057143" y="4188741"/>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886848" y="2745007"/>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5111476" y="2825877"/>
            <a:ext cx="201941" cy="201941"/>
          </a:xfrm>
          <a:prstGeom prst="rect">
            <a:avLst/>
          </a:prstGeom>
          <a:noFill/>
          <a:ln w="9525">
            <a:noFill/>
            <a:miter lim="800000"/>
            <a:headEnd/>
            <a:tailEnd/>
          </a:ln>
          <a:effectLst/>
        </p:spPr>
      </p:pic>
      <p:sp>
        <p:nvSpPr>
          <p:cNvPr id="2" name="TextBox 1"/>
          <p:cNvSpPr txBox="1"/>
          <p:nvPr/>
        </p:nvSpPr>
        <p:spPr>
          <a:xfrm>
            <a:off x="66953" y="5473005"/>
            <a:ext cx="3262914" cy="1384995"/>
          </a:xfrm>
          <a:prstGeom prst="rect">
            <a:avLst/>
          </a:prstGeom>
          <a:noFill/>
        </p:spPr>
        <p:txBody>
          <a:bodyPr wrap="square" rtlCol="0">
            <a:spAutoFit/>
          </a:bodyPr>
          <a:lstStyle/>
          <a:p>
            <a:r>
              <a:rPr lang="en-US" dirty="0"/>
              <a:t>How does this animation violate the laws of physics?</a:t>
            </a:r>
          </a:p>
        </p:txBody>
      </p:sp>
      <p:sp>
        <p:nvSpPr>
          <p:cNvPr id="3" name="Rectangle 2">
            <a:extLst>
              <a:ext uri="{FF2B5EF4-FFF2-40B4-BE49-F238E27FC236}">
                <a16:creationId xmlns:a16="http://schemas.microsoft.com/office/drawing/2014/main" id="{CA9B3260-5148-49BE-8942-CC6D33BB04F9}"/>
              </a:ext>
            </a:extLst>
          </p:cNvPr>
          <p:cNvSpPr/>
          <p:nvPr/>
        </p:nvSpPr>
        <p:spPr>
          <a:xfrm>
            <a:off x="6269841" y="2252183"/>
            <a:ext cx="6096000" cy="954107"/>
          </a:xfrm>
          <a:prstGeom prst="rect">
            <a:avLst/>
          </a:prstGeom>
        </p:spPr>
        <p:txBody>
          <a:bodyPr>
            <a:spAutoFit/>
          </a:bodyPr>
          <a:lstStyle/>
          <a:p>
            <a:r>
              <a:rPr lang="en-US" dirty="0"/>
              <a:t>Can a settled floc filter be resuspended? (yes, at least sometimes)</a:t>
            </a:r>
          </a:p>
        </p:txBody>
      </p:sp>
      <p:pic>
        <p:nvPicPr>
          <p:cNvPr id="28" name="Picture 2">
            <a:extLst>
              <a:ext uri="{FF2B5EF4-FFF2-40B4-BE49-F238E27FC236}">
                <a16:creationId xmlns:a16="http://schemas.microsoft.com/office/drawing/2014/main" id="{B2CAE60E-B382-47B6-8FDB-6465F0D2A2A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395"/>
          <a:stretch/>
        </p:blipFill>
        <p:spPr bwMode="auto">
          <a:xfrm>
            <a:off x="8263219" y="3848806"/>
            <a:ext cx="3928781" cy="300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35C37BD9-2479-4EF0-A3D5-2242E12D7E87}"/>
              </a:ext>
            </a:extLst>
          </p:cNvPr>
          <p:cNvSpPr txBox="1"/>
          <p:nvPr/>
        </p:nvSpPr>
        <p:spPr>
          <a:xfrm>
            <a:off x="4150696" y="5611668"/>
            <a:ext cx="2289409" cy="400110"/>
          </a:xfrm>
          <a:prstGeom prst="rect">
            <a:avLst/>
          </a:prstGeom>
          <a:noFill/>
        </p:spPr>
        <p:txBody>
          <a:bodyPr wrap="none" rtlCol="0">
            <a:spAutoFit/>
          </a:bodyPr>
          <a:lstStyle/>
          <a:p>
            <a:r>
              <a:rPr lang="en-US" sz="2000" dirty="0"/>
              <a:t>Floc pickup location</a:t>
            </a:r>
          </a:p>
        </p:txBody>
      </p:sp>
      <p:sp>
        <p:nvSpPr>
          <p:cNvPr id="30" name="TextBox 29">
            <a:extLst>
              <a:ext uri="{FF2B5EF4-FFF2-40B4-BE49-F238E27FC236}">
                <a16:creationId xmlns:a16="http://schemas.microsoft.com/office/drawing/2014/main" id="{D3AF4C51-A38C-4844-8A12-9754250576F8}"/>
              </a:ext>
            </a:extLst>
          </p:cNvPr>
          <p:cNvSpPr txBox="1"/>
          <p:nvPr/>
        </p:nvSpPr>
        <p:spPr>
          <a:xfrm>
            <a:off x="4220541" y="6318220"/>
            <a:ext cx="1356462" cy="400110"/>
          </a:xfrm>
          <a:prstGeom prst="rect">
            <a:avLst/>
          </a:prstGeom>
          <a:noFill/>
        </p:spPr>
        <p:txBody>
          <a:bodyPr wrap="none" rtlCol="0">
            <a:spAutoFit/>
          </a:bodyPr>
          <a:lstStyle/>
          <a:p>
            <a:r>
              <a:rPr lang="en-US" sz="2000" dirty="0"/>
              <a:t>Jet reverser</a:t>
            </a:r>
          </a:p>
        </p:txBody>
      </p:sp>
      <p:sp>
        <p:nvSpPr>
          <p:cNvPr id="33" name="TextBox 32">
            <a:extLst>
              <a:ext uri="{FF2B5EF4-FFF2-40B4-BE49-F238E27FC236}">
                <a16:creationId xmlns:a16="http://schemas.microsoft.com/office/drawing/2014/main" id="{40FFC5CC-675B-49C7-A1C8-00E60AF14CDF}"/>
              </a:ext>
            </a:extLst>
          </p:cNvPr>
          <p:cNvSpPr txBox="1"/>
          <p:nvPr/>
        </p:nvSpPr>
        <p:spPr>
          <a:xfrm>
            <a:off x="4150696" y="4205227"/>
            <a:ext cx="2896318" cy="1323439"/>
          </a:xfrm>
          <a:prstGeom prst="rect">
            <a:avLst/>
          </a:prstGeom>
          <a:noFill/>
        </p:spPr>
        <p:txBody>
          <a:bodyPr wrap="square" rtlCol="0">
            <a:spAutoFit/>
          </a:bodyPr>
          <a:lstStyle/>
          <a:p>
            <a:r>
              <a:rPr lang="en-US" sz="2000" dirty="0"/>
              <a:t>Diffuser tubes flattened to achieve a continuous jet of water the entire length of the Floc-filter/Sed</a:t>
            </a:r>
          </a:p>
        </p:txBody>
      </p:sp>
      <p:cxnSp>
        <p:nvCxnSpPr>
          <p:cNvPr id="34" name="Straight Arrow Connector 33">
            <a:extLst>
              <a:ext uri="{FF2B5EF4-FFF2-40B4-BE49-F238E27FC236}">
                <a16:creationId xmlns:a16="http://schemas.microsoft.com/office/drawing/2014/main" id="{0E18E35A-8AB7-4E7A-A662-DC8A8FF8D28D}"/>
              </a:ext>
            </a:extLst>
          </p:cNvPr>
          <p:cNvCxnSpPr>
            <a:cxnSpLocks/>
          </p:cNvCxnSpPr>
          <p:nvPr/>
        </p:nvCxnSpPr>
        <p:spPr bwMode="auto">
          <a:xfrm>
            <a:off x="6786836" y="4782350"/>
            <a:ext cx="2636564" cy="1313650"/>
          </a:xfrm>
          <a:prstGeom prst="straightConnector1">
            <a:avLst/>
          </a:prstGeom>
          <a:noFill/>
          <a:ln w="12700" cap="flat" cmpd="sng" algn="ctr">
            <a:solidFill>
              <a:schemeClr val="tx2"/>
            </a:solidFill>
            <a:prstDash val="solid"/>
            <a:round/>
            <a:headEnd type="none" w="lg" len="med"/>
            <a:tailEnd type="arrow"/>
          </a:ln>
          <a:effectLst/>
        </p:spPr>
      </p:cxnSp>
      <p:cxnSp>
        <p:nvCxnSpPr>
          <p:cNvPr id="35" name="Straight Arrow Connector 34">
            <a:extLst>
              <a:ext uri="{FF2B5EF4-FFF2-40B4-BE49-F238E27FC236}">
                <a16:creationId xmlns:a16="http://schemas.microsoft.com/office/drawing/2014/main" id="{41B64247-DAB0-4844-99E8-C6F0B06188F8}"/>
              </a:ext>
            </a:extLst>
          </p:cNvPr>
          <p:cNvCxnSpPr>
            <a:cxnSpLocks/>
            <a:stCxn id="29" idx="3"/>
          </p:cNvCxnSpPr>
          <p:nvPr/>
        </p:nvCxnSpPr>
        <p:spPr bwMode="auto">
          <a:xfrm>
            <a:off x="6440105" y="58117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36" name="Straight Arrow Connector 35">
            <a:extLst>
              <a:ext uri="{FF2B5EF4-FFF2-40B4-BE49-F238E27FC236}">
                <a16:creationId xmlns:a16="http://schemas.microsoft.com/office/drawing/2014/main" id="{42E42531-6403-4B5B-B092-EA4BD426DDEE}"/>
              </a:ext>
            </a:extLst>
          </p:cNvPr>
          <p:cNvCxnSpPr>
            <a:cxnSpLocks/>
            <a:stCxn id="30" idx="3"/>
          </p:cNvCxnSpPr>
          <p:nvPr/>
        </p:nvCxnSpPr>
        <p:spPr bwMode="auto">
          <a:xfrm flipV="1">
            <a:off x="5577003" y="6492057"/>
            <a:ext cx="3979158" cy="26218"/>
          </a:xfrm>
          <a:prstGeom prst="straightConnector1">
            <a:avLst/>
          </a:prstGeom>
          <a:noFill/>
          <a:ln w="12700" cap="flat" cmpd="sng" algn="ctr">
            <a:solidFill>
              <a:schemeClr val="tx2"/>
            </a:solidFill>
            <a:prstDash val="solid"/>
            <a:round/>
            <a:headEnd type="none" w="lg" len="med"/>
            <a:tailEnd type="arrow"/>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7044 -0.02454 C -0.06992 0.04976 -0.08242 0.34814 -0.06719 0.42199 C -0.05872 0.48055 0.02318 0.45648 0.02162 0.41805 C 0.02604 0.35416 0.03933 0.34027 0.03906 0.29467 C 0.0388 0.24907 0.02071 0.19328 0.02018 0.14421 C 0.01953 0.09514 0.02722 0.04745 0.0349 3.7037E-6 " pathEditMode="relative" rAng="0" ptsTypes="AAAAAA">
                                      <p:cBhvr>
                                        <p:cTn id="10" dur="2000" fill="hold"/>
                                        <p:tgtEl>
                                          <p:spTgt spid="19"/>
                                        </p:tgtEl>
                                        <p:attrNameLst>
                                          <p:attrName>ppt_x</p:attrName>
                                          <p:attrName>ppt_y</p:attrName>
                                        </p:attrNameLst>
                                      </p:cBhvr>
                                      <p:rCtr x="5260" y="24074"/>
                                    </p:animMotion>
                                  </p:childTnLst>
                                </p:cTn>
                              </p:par>
                              <p:par>
                                <p:cTn id="11" presetID="0" presetClass="path" presetSubtype="0" repeatCount="indefinite" fill="hold" nodeType="withEffect">
                                  <p:stCondLst>
                                    <p:cond delay="300"/>
                                  </p:stCondLst>
                                  <p:childTnLst>
                                    <p:animMotion origin="layout" path="M -0.08398 -0.03125 C -0.08164 0.04352 -0.08567 0.34421 -0.07018 0.41782 C -0.06302 0.47616 0.00951 0.44884 0.00847 0.41042 C 0.01211 0.34653 0.02175 0.33634 0.02162 0.29143 C 0.0211 0.24653 0.00638 0.19004 0.00586 0.14097 C 0.00521 0.0919 0.01172 0.04421 0.0181 -0.00324 " pathEditMode="relative" rAng="0" ptsTypes="AAAAAA">
                                      <p:cBhvr>
                                        <p:cTn id="12" dur="2000" fill="hold"/>
                                        <p:tgtEl>
                                          <p:spTgt spid="21"/>
                                        </p:tgtEl>
                                        <p:attrNameLst>
                                          <p:attrName>ppt_x</p:attrName>
                                          <p:attrName>ppt_y</p:attrName>
                                        </p:attrNameLst>
                                      </p:cBhvr>
                                      <p:rCtr x="5273" y="2412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7838 -0.06482 C -0.07695 0.01412 -0.08489 0.33379 -0.07005 0.40949 C -0.06198 0.46782 0.00625 0.45324 0.01029 0.38935 C 0.01446 0.32546 0.01302 0.30902 0.01328 0.26365 C 0.01354 0.21828 0.00977 0.16551 0.01172 0.11713 C 0.01381 0.06875 0.01849 0.02037 0.02591 -0.02709 " pathEditMode="relative" rAng="0" ptsTypes="AAAAAA">
                                      <p:cBhvr>
                                        <p:cTn id="16" dur="2000" fill="hold"/>
                                        <p:tgtEl>
                                          <p:spTgt spid="23"/>
                                        </p:tgtEl>
                                        <p:attrNameLst>
                                          <p:attrName>ppt_x</p:attrName>
                                          <p:attrName>ppt_y</p:attrName>
                                        </p:attrNameLst>
                                      </p:cBhvr>
                                      <p:rCtr x="5169" y="25532"/>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05 0.00046 C 0.00131 0.02431 -0.0125 0.09583 0.00287 0.14514 C 0.02826 0.1831 0.06823 0.24861 0.09336 0.29792 C 0.10769 0.45139 0.1974 0.34838 0.19571 0.30486 C 0.20717 0.25486 0.16901 0.0713 0.1625 0.00231 C 0.15586 -0.06528 0.15834 -0.07639 0.15651 -0.10509 C 0.15469 -0.1331 0.15664 -0.11782 0.15144 -0.16759 C 0.14623 -0.21782 0.14662 -0.36597 0.125 -0.40625 C 0.10339 -0.44676 0.03959 -0.43819 0.02162 -0.40972 C 0.00352 -0.38148 0.02422 -0.28889 0.01732 -0.23542 C 0.01029 -0.18171 -0.01731 -0.12685 -0.02031 -0.08819 C -0.02304 -0.04907 -0.0125 -0.03426 -3.95833E-6 3.7037E-7 " pathEditMode="relative" rAng="0" ptsTypes="AAAAAAAAAAAA">
                                      <p:cBhvr>
                                        <p:cTn id="22" dur="3000" fill="hold"/>
                                        <p:tgtEl>
                                          <p:spTgt spid="31"/>
                                        </p:tgtEl>
                                        <p:attrNameLst>
                                          <p:attrName>ppt_x</p:attrName>
                                          <p:attrName>ppt_y</p:attrName>
                                        </p:attrNameLst>
                                      </p:cBhvr>
                                      <p:rCtr x="8750" y="-277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nline Media 4">
            <a:hlinkClick r:id="" action="ppaction://media"/>
            <a:extLst>
              <a:ext uri="{FF2B5EF4-FFF2-40B4-BE49-F238E27FC236}">
                <a16:creationId xmlns:a16="http://schemas.microsoft.com/office/drawing/2014/main" id="{9CD57F51-8A59-404F-8872-4E598C9AE9DD}"/>
              </a:ext>
            </a:extLst>
          </p:cNvPr>
          <p:cNvPicPr>
            <a:picLocks noRot="1" noChangeAspect="1"/>
          </p:cNvPicPr>
          <p:nvPr>
            <a:videoFile r:link="rId1"/>
          </p:nvPr>
        </p:nvPicPr>
        <p:blipFill rotWithShape="1">
          <a:blip r:embed="rId4"/>
          <a:srcRect l="18197" r="23357"/>
          <a:stretch/>
        </p:blipFill>
        <p:spPr>
          <a:xfrm>
            <a:off x="6595533" y="1525429"/>
            <a:ext cx="5537200" cy="5329034"/>
          </a:xfrm>
          <a:prstGeom prst="rect">
            <a:avLst/>
          </a:prstGeom>
        </p:spPr>
      </p:pic>
      <p:sp>
        <p:nvSpPr>
          <p:cNvPr id="2" name="Title 1"/>
          <p:cNvSpPr>
            <a:spLocks noGrp="1"/>
          </p:cNvSpPr>
          <p:nvPr>
            <p:ph type="title"/>
          </p:nvPr>
        </p:nvSpPr>
        <p:spPr/>
        <p:txBody>
          <a:bodyPr/>
          <a:lstStyle/>
          <a:p>
            <a:r>
              <a:rPr lang="en-US"/>
              <a:t>The jet reverser creates a vertical jet that resuspends settled flocs</a:t>
            </a:r>
            <a:endParaRPr lang="en-US" dirty="0"/>
          </a:p>
        </p:txBody>
      </p:sp>
      <p:cxnSp>
        <p:nvCxnSpPr>
          <p:cNvPr id="6" name="Straight Connector 5"/>
          <p:cNvCxnSpPr>
            <a:cxnSpLocks/>
          </p:cNvCxnSpPr>
          <p:nvPr/>
        </p:nvCxnSpPr>
        <p:spPr>
          <a:xfrm>
            <a:off x="8303547" y="7764517"/>
            <a:ext cx="13138" cy="1501048"/>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a:xfrm>
            <a:off x="457200" y="1600200"/>
            <a:ext cx="4471060" cy="4525963"/>
          </a:xfrm>
        </p:spPr>
        <p:txBody>
          <a:bodyPr/>
          <a:lstStyle/>
          <a:p>
            <a:r>
              <a:rPr lang="en-US" dirty="0"/>
              <a:t>All surfaces must transport </a:t>
            </a:r>
            <a:br>
              <a:rPr lang="en-US" dirty="0"/>
            </a:br>
            <a:r>
              <a:rPr lang="en-US" dirty="0"/>
              <a:t>particles to a resuspension zone</a:t>
            </a:r>
          </a:p>
          <a:p>
            <a:r>
              <a:rPr lang="en-US" dirty="0"/>
              <a:t>Sludge produces gas that suspends particles</a:t>
            </a:r>
          </a:p>
          <a:p>
            <a:r>
              <a:rPr lang="en-US" dirty="0"/>
              <a:t>Clarifiers should have zero sludge</a:t>
            </a:r>
          </a:p>
        </p:txBody>
      </p:sp>
    </p:spTree>
    <p:extLst>
      <p:ext uri="{BB962C8B-B14F-4D97-AF65-F5344CB8AC3E}">
        <p14:creationId xmlns:p14="http://schemas.microsoft.com/office/powerpoint/2010/main" val="33054702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p:txBody>
          <a:bodyPr/>
          <a:lstStyle/>
          <a:p>
            <a:r>
              <a:rPr lang="en-US"/>
              <a:t>Design of the Inlet Diffuser</a:t>
            </a:r>
            <a:endParaRPr lang="en-US" dirty="0"/>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Floc-filter/Sed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center </a:t>
                </a:r>
                <a:br>
                  <a:rPr lang="en-US" dirty="0"/>
                </a:br>
                <a:r>
                  <a:rPr lang="en-US" dirty="0"/>
                  <a:t>to center spacing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𝐵</m:t>
                        </m:r>
                      </m:e>
                      <m:sub>
                        <m:r>
                          <a:rPr lang="en-US">
                            <a:latin typeface="Cambria Math" panose="02040503050406030204" pitchFamily="18" charset="0"/>
                          </a:rPr>
                          <m:t>𝐷𝑖𝑓𝑓𝑢𝑠𝑒𝑟</m:t>
                        </m:r>
                      </m:sub>
                    </m:sSub>
                  </m:oMath>
                </a14:m>
                <a:r>
                  <a:rPr lang="en-US" dirty="0"/>
                  <a:t>) of 5 cm…</a:t>
                </a:r>
              </a:p>
              <a:p>
                <a:r>
                  <a:rPr lang="en-US" dirty="0"/>
                  <a:t>What is the flow rate from one diffuser?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59C1DD45-270C-4870-86E1-732D8A657D7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365174" y="1328277"/>
            <a:ext cx="5826826" cy="3080966"/>
          </a:xfrm>
          <a:prstGeom prst="rect">
            <a:avLst/>
          </a:prstGeom>
        </p:spPr>
      </p:pic>
      <p:pic>
        <p:nvPicPr>
          <p:cNvPr id="3" name="Picture 2">
            <a:extLst>
              <a:ext uri="{FF2B5EF4-FFF2-40B4-BE49-F238E27FC236}">
                <a16:creationId xmlns:a16="http://schemas.microsoft.com/office/drawing/2014/main" id="{28024E0A-A26F-421E-BB4D-0A7CA000E07D}"/>
              </a:ext>
            </a:extLst>
          </p:cNvPr>
          <p:cNvPicPr>
            <a:picLocks noChangeAspect="1"/>
          </p:cNvPicPr>
          <p:nvPr/>
        </p:nvPicPr>
        <p:blipFill>
          <a:blip r:embed="rId5"/>
          <a:stretch>
            <a:fillRect/>
          </a:stretch>
        </p:blipFill>
        <p:spPr>
          <a:xfrm>
            <a:off x="10343408" y="0"/>
            <a:ext cx="1848592" cy="1390827"/>
          </a:xfrm>
          <a:prstGeom prst="rect">
            <a:avLst/>
          </a:prstGeom>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11032177" y="1707285"/>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8030688" cy="4114800"/>
          </a:xfrm>
        </p:spPr>
        <p:txBody>
          <a:bodyPr/>
          <a:lstStyle/>
          <a:p>
            <a:r>
              <a:rPr lang="en-US" sz="2800" dirty="0"/>
              <a:t>In a </a:t>
            </a:r>
            <a:r>
              <a:rPr lang="en-US" sz="2800" i="1" dirty="0"/>
              <a:t>vena </a:t>
            </a:r>
            <a:r>
              <a:rPr lang="en-US" sz="2800" i="1" dirty="0" err="1"/>
              <a:t>contracta</a:t>
            </a:r>
            <a:r>
              <a:rPr lang="en-US" sz="2800" dirty="0"/>
              <a:t>, the fluid is forced to accelerate because there is a sudden change of direction that forces the water into a smaller flow space</a:t>
            </a:r>
          </a:p>
          <a:p>
            <a:r>
              <a:rPr lang="en-US" sz="2800" dirty="0"/>
              <a:t>Here there is a gradual change in direction and the water is not being forced into a smaller space</a:t>
            </a:r>
          </a:p>
          <a:p>
            <a:r>
              <a:rPr lang="en-US" sz="2800" dirty="0"/>
              <a:t>Apply Bernoulli! Pressure is the same! Elevation is the same! Therefore velocity must be the same!</a:t>
            </a:r>
          </a:p>
          <a:p>
            <a:r>
              <a:rPr lang="en-US" sz="2800" dirty="0"/>
              <a:t>No </a:t>
            </a:r>
            <a:r>
              <a:rPr lang="en-US" sz="2800" i="1" dirty="0"/>
              <a:t>vena </a:t>
            </a:r>
            <a:r>
              <a:rPr lang="en-US" sz="2800" i="1" dirty="0" err="1"/>
              <a:t>contracta</a:t>
            </a:r>
            <a:r>
              <a:rPr lang="en-US" sz="2800" i="1" dirty="0"/>
              <a:t> </a:t>
            </a:r>
            <a:r>
              <a:rPr lang="en-US" sz="2800" dirty="0"/>
              <a:t>here</a:t>
            </a:r>
          </a:p>
        </p:txBody>
      </p:sp>
      <p:sp>
        <p:nvSpPr>
          <p:cNvPr id="3" name="Arc 2"/>
          <p:cNvSpPr/>
          <p:nvPr/>
        </p:nvSpPr>
        <p:spPr>
          <a:xfrm flipV="1">
            <a:off x="9337545" y="2311868"/>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10747169" y="-4504820"/>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9006755" y="3199710"/>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9832769" y="3514576"/>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9642764" y="3479955"/>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9166568" y="2982987"/>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9488385" y="3455720"/>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11032177" y="2926962"/>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9357756" y="3520728"/>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462875" y="2278425"/>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9478761" y="3640476"/>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10816679" y="3048109"/>
            <a:ext cx="832051" cy="185409"/>
          </a:xfrm>
          <a:prstGeom prst="rect">
            <a:avLst/>
          </a:prstGeom>
        </p:spPr>
      </p:pic>
      <p:sp>
        <p:nvSpPr>
          <p:cNvPr id="19" name="Oval 18">
            <a:extLst>
              <a:ext uri="{FF2B5EF4-FFF2-40B4-BE49-F238E27FC236}">
                <a16:creationId xmlns:a16="http://schemas.microsoft.com/office/drawing/2014/main" id="{EC7FB103-1A36-4E4E-AFE7-627CD4227E80}"/>
              </a:ext>
            </a:extLst>
          </p:cNvPr>
          <p:cNvSpPr/>
          <p:nvPr/>
        </p:nvSpPr>
        <p:spPr>
          <a:xfrm>
            <a:off x="11257809" y="3360717"/>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8D57A6C-2C94-40BD-9A82-C142E34B348B}"/>
              </a:ext>
            </a:extLst>
          </p:cNvPr>
          <p:cNvSpPr/>
          <p:nvPr/>
        </p:nvSpPr>
        <p:spPr>
          <a:xfrm>
            <a:off x="9593283" y="3453740"/>
            <a:ext cx="130629" cy="15437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33E39-4F9F-4FBC-99F1-AC3B854936AD}"/>
              </a:ext>
            </a:extLst>
          </p:cNvPr>
          <p:cNvSpPr>
            <a:spLocks noGrp="1"/>
          </p:cNvSpPr>
          <p:nvPr>
            <p:ph type="title"/>
          </p:nvPr>
        </p:nvSpPr>
        <p:spPr/>
        <p:txBody>
          <a:bodyPr/>
          <a:lstStyle/>
          <a:p>
            <a:r>
              <a:rPr lang="en-US" dirty="0"/>
              <a:t>Jet velocity constraints: a min and a max</a:t>
            </a:r>
          </a:p>
        </p:txBody>
      </p:sp>
      <p:pic>
        <p:nvPicPr>
          <p:cNvPr id="26" name="Picture 25" descr="\documentclass{article}&#10;\usepackage{amsmath}&#10;\pagestyle{empty}&#10;\begin{document}&#10;&#10;&#10;$$\bar v_{Jet_{max}} =  \left( \frac{G_{max}^2 \nu \bar v_{z_{ff}} W_{Sed}}{ \Pi_{JetPlane}}\right)^\frac{1}{4}$$&#10;&#10;\end{document}" title="IguanaTex Bitmap Display">
            <a:extLst>
              <a:ext uri="{FF2B5EF4-FFF2-40B4-BE49-F238E27FC236}">
                <a16:creationId xmlns:a16="http://schemas.microsoft.com/office/drawing/2014/main" id="{BE65C359-5A65-4F88-89FC-70124B4AF8D7}"/>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89131" y="2488540"/>
            <a:ext cx="3474286" cy="723809"/>
          </a:xfrm>
          <a:prstGeom prst="rect">
            <a:avLst/>
          </a:prstGeom>
        </p:spPr>
      </p:pic>
      <p:pic>
        <p:nvPicPr>
          <p:cNvPr id="29" name="Picture 28" descr="\documentclass{article}&#10;\usepackage{amsmath}&#10;\pagestyle{empty}&#10;\begin{document}&#10;&#10;&#10;$$\bar v_{Jet_{min}} =  75 mm/s$$&#10;&#10;\end{document}" title="IguanaTex Bitmap Display">
            <a:extLst>
              <a:ext uri="{FF2B5EF4-FFF2-40B4-BE49-F238E27FC236}">
                <a16:creationId xmlns:a16="http://schemas.microsoft.com/office/drawing/2014/main" id="{C3A206E6-6F19-40B4-AEB1-A9D8399995B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441532" y="5586021"/>
            <a:ext cx="2044953" cy="254476"/>
          </a:xfrm>
          <a:prstGeom prst="rect">
            <a:avLst/>
          </a:prstGeom>
        </p:spPr>
      </p:pic>
      <p:sp>
        <p:nvSpPr>
          <p:cNvPr id="30" name="TextBox 29">
            <a:extLst>
              <a:ext uri="{FF2B5EF4-FFF2-40B4-BE49-F238E27FC236}">
                <a16:creationId xmlns:a16="http://schemas.microsoft.com/office/drawing/2014/main" id="{800ECC25-7949-479E-9E31-162D69C2CE9B}"/>
              </a:ext>
            </a:extLst>
          </p:cNvPr>
          <p:cNvSpPr txBox="1"/>
          <p:nvPr/>
        </p:nvSpPr>
        <p:spPr>
          <a:xfrm>
            <a:off x="1140032" y="1698171"/>
            <a:ext cx="6651116" cy="523220"/>
          </a:xfrm>
          <a:prstGeom prst="rect">
            <a:avLst/>
          </a:prstGeom>
          <a:noFill/>
        </p:spPr>
        <p:txBody>
          <a:bodyPr wrap="none" rtlCol="0">
            <a:spAutoFit/>
          </a:bodyPr>
          <a:lstStyle/>
          <a:p>
            <a:r>
              <a:rPr lang="en-US" dirty="0"/>
              <a:t>Based on shear in the jet exiting the diffusers</a:t>
            </a:r>
          </a:p>
        </p:txBody>
      </p:sp>
      <p:pic>
        <p:nvPicPr>
          <p:cNvPr id="31" name="Picture 30">
            <a:extLst>
              <a:ext uri="{FF2B5EF4-FFF2-40B4-BE49-F238E27FC236}">
                <a16:creationId xmlns:a16="http://schemas.microsoft.com/office/drawing/2014/main" id="{39290F20-B403-4A4D-847C-BB5690AD83DC}"/>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8122722" y="2257589"/>
            <a:ext cx="4069278" cy="2151653"/>
          </a:xfrm>
          <a:prstGeom prst="rect">
            <a:avLst/>
          </a:prstGeom>
        </p:spPr>
      </p:pic>
      <p:sp>
        <p:nvSpPr>
          <p:cNvPr id="32" name="TextBox 31">
            <a:extLst>
              <a:ext uri="{FF2B5EF4-FFF2-40B4-BE49-F238E27FC236}">
                <a16:creationId xmlns:a16="http://schemas.microsoft.com/office/drawing/2014/main" id="{EF5627DB-518F-433B-A149-6662626EE300}"/>
              </a:ext>
            </a:extLst>
          </p:cNvPr>
          <p:cNvSpPr txBox="1"/>
          <p:nvPr/>
        </p:nvSpPr>
        <p:spPr>
          <a:xfrm>
            <a:off x="1330036" y="4073236"/>
            <a:ext cx="5474525" cy="1384995"/>
          </a:xfrm>
          <a:prstGeom prst="rect">
            <a:avLst/>
          </a:prstGeom>
          <a:noFill/>
        </p:spPr>
        <p:txBody>
          <a:bodyPr wrap="square" rtlCol="0">
            <a:spAutoFit/>
          </a:bodyPr>
          <a:lstStyle/>
          <a:p>
            <a:r>
              <a:rPr lang="en-US" dirty="0"/>
              <a:t>Very limited data showing floc blanket collapse for at low jet velocities</a:t>
            </a:r>
          </a:p>
        </p:txBody>
      </p:sp>
    </p:spTree>
    <p:extLst>
      <p:ext uri="{BB962C8B-B14F-4D97-AF65-F5344CB8AC3E}">
        <p14:creationId xmlns:p14="http://schemas.microsoft.com/office/powerpoint/2010/main" val="136466512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14B2-1F4C-4B50-8BE5-FAC43E86DC3D}"/>
              </a:ext>
            </a:extLst>
          </p:cNvPr>
          <p:cNvSpPr>
            <a:spLocks noGrp="1"/>
          </p:cNvSpPr>
          <p:nvPr>
            <p:ph type="title"/>
          </p:nvPr>
        </p:nvSpPr>
        <p:spPr/>
        <p:txBody>
          <a:bodyPr/>
          <a:lstStyle/>
          <a:p>
            <a:r>
              <a:rPr lang="en-US" dirty="0"/>
              <a:t>Diffuser Dimensions</a:t>
            </a:r>
          </a:p>
        </p:txBody>
      </p:sp>
      <p:pic>
        <p:nvPicPr>
          <p:cNvPr id="3" name="Picture 2">
            <a:extLst>
              <a:ext uri="{FF2B5EF4-FFF2-40B4-BE49-F238E27FC236}">
                <a16:creationId xmlns:a16="http://schemas.microsoft.com/office/drawing/2014/main" id="{10A77067-B0CB-405E-B1AF-229B1685B634}"/>
              </a:ext>
            </a:extLst>
          </p:cNvPr>
          <p:cNvPicPr>
            <a:picLocks noChangeAspect="1"/>
          </p:cNvPicPr>
          <p:nvPr/>
        </p:nvPicPr>
        <p:blipFill>
          <a:blip r:embed="rId6"/>
          <a:stretch>
            <a:fillRect/>
          </a:stretch>
        </p:blipFill>
        <p:spPr>
          <a:xfrm>
            <a:off x="1498616" y="1679944"/>
            <a:ext cx="1374732" cy="4986670"/>
          </a:xfrm>
          <a:prstGeom prst="rect">
            <a:avLst/>
          </a:prstGeom>
        </p:spPr>
      </p:pic>
      <p:pic>
        <p:nvPicPr>
          <p:cNvPr id="4" name="Picture 3">
            <a:extLst>
              <a:ext uri="{FF2B5EF4-FFF2-40B4-BE49-F238E27FC236}">
                <a16:creationId xmlns:a16="http://schemas.microsoft.com/office/drawing/2014/main" id="{C768BA41-C45A-4FE5-BF8B-0A029639A3A3}"/>
              </a:ext>
            </a:extLst>
          </p:cNvPr>
          <p:cNvPicPr>
            <a:picLocks noChangeAspect="1"/>
          </p:cNvPicPr>
          <p:nvPr/>
        </p:nvPicPr>
        <p:blipFill>
          <a:blip r:embed="rId7"/>
          <a:stretch>
            <a:fillRect/>
          </a:stretch>
        </p:blipFill>
        <p:spPr>
          <a:xfrm>
            <a:off x="3409345" y="1679944"/>
            <a:ext cx="1408151" cy="5007935"/>
          </a:xfrm>
          <a:prstGeom prst="rect">
            <a:avLst/>
          </a:prstGeom>
        </p:spPr>
      </p:pic>
      <p:pic>
        <p:nvPicPr>
          <p:cNvPr id="5" name="Picture 4">
            <a:extLst>
              <a:ext uri="{FF2B5EF4-FFF2-40B4-BE49-F238E27FC236}">
                <a16:creationId xmlns:a16="http://schemas.microsoft.com/office/drawing/2014/main" id="{3865C69D-6055-40F3-8308-026CAABFC5FF}"/>
              </a:ext>
            </a:extLst>
          </p:cNvPr>
          <p:cNvPicPr>
            <a:picLocks noChangeAspect="1"/>
          </p:cNvPicPr>
          <p:nvPr/>
        </p:nvPicPr>
        <p:blipFill>
          <a:blip r:embed="rId8"/>
          <a:stretch>
            <a:fillRect/>
          </a:stretch>
        </p:blipFill>
        <p:spPr>
          <a:xfrm>
            <a:off x="5592725" y="3088855"/>
            <a:ext cx="2917127" cy="2437600"/>
          </a:xfrm>
          <a:prstGeom prst="rect">
            <a:avLst/>
          </a:prstGeom>
        </p:spPr>
      </p:pic>
      <p:pic>
        <p:nvPicPr>
          <p:cNvPr id="6" name="Picture 5">
            <a:extLst>
              <a:ext uri="{FF2B5EF4-FFF2-40B4-BE49-F238E27FC236}">
                <a16:creationId xmlns:a16="http://schemas.microsoft.com/office/drawing/2014/main" id="{31E08D7F-E040-4505-BB4A-D1C38A7243A3}"/>
              </a:ext>
            </a:extLst>
          </p:cNvPr>
          <p:cNvPicPr>
            <a:picLocks noChangeAspect="1"/>
          </p:cNvPicPr>
          <p:nvPr/>
        </p:nvPicPr>
        <p:blipFill>
          <a:blip r:embed="rId8"/>
          <a:stretch>
            <a:fillRect/>
          </a:stretch>
        </p:blipFill>
        <p:spPr>
          <a:xfrm>
            <a:off x="8722241" y="3092400"/>
            <a:ext cx="2917127" cy="2437600"/>
          </a:xfrm>
          <a:prstGeom prst="rect">
            <a:avLst/>
          </a:prstGeom>
        </p:spPr>
      </p:pic>
      <p:cxnSp>
        <p:nvCxnSpPr>
          <p:cNvPr id="7" name="Straight Arrow Connector 6">
            <a:extLst>
              <a:ext uri="{FF2B5EF4-FFF2-40B4-BE49-F238E27FC236}">
                <a16:creationId xmlns:a16="http://schemas.microsoft.com/office/drawing/2014/main" id="{06E3E9A1-6DBB-401A-9169-7F6DD29A3F03}"/>
              </a:ext>
            </a:extLst>
          </p:cNvPr>
          <p:cNvCxnSpPr>
            <a:cxnSpLocks/>
          </p:cNvCxnSpPr>
          <p:nvPr/>
        </p:nvCxnSpPr>
        <p:spPr>
          <a:xfrm>
            <a:off x="5932967" y="4341629"/>
            <a:ext cx="2346251"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1" name="Picture 10" descr="\documentclass{article}&#10;\usepackage{amsmath}&#10;\pagestyle{empty}&#10;\begin{document}&#10;&#10;&#10;$$S_{D}$$&#10;&#10;\end{document}" title="IguanaTex Bitmap Display">
            <a:extLst>
              <a:ext uri="{FF2B5EF4-FFF2-40B4-BE49-F238E27FC236}">
                <a16:creationId xmlns:a16="http://schemas.microsoft.com/office/drawing/2014/main" id="{0A9EB8EC-610C-4883-8089-241711ED1A7F}"/>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6711505" y="4244753"/>
            <a:ext cx="301714" cy="216380"/>
          </a:xfrm>
          <a:prstGeom prst="rect">
            <a:avLst/>
          </a:prstGeom>
          <a:solidFill>
            <a:schemeClr val="bg1"/>
          </a:solidFill>
        </p:spPr>
      </p:pic>
      <p:cxnSp>
        <p:nvCxnSpPr>
          <p:cNvPr id="12" name="Straight Arrow Connector 11">
            <a:extLst>
              <a:ext uri="{FF2B5EF4-FFF2-40B4-BE49-F238E27FC236}">
                <a16:creationId xmlns:a16="http://schemas.microsoft.com/office/drawing/2014/main" id="{F6720B8A-85CC-499A-A098-457096122119}"/>
              </a:ext>
            </a:extLst>
          </p:cNvPr>
          <p:cNvCxnSpPr>
            <a:cxnSpLocks/>
          </p:cNvCxnSpPr>
          <p:nvPr/>
        </p:nvCxnSpPr>
        <p:spPr>
          <a:xfrm>
            <a:off x="5745125" y="3919871"/>
            <a:ext cx="3101163"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B_{D}$$&#10;&#10;\end{document}" title="IguanaTex Bitmap Display">
            <a:extLst>
              <a:ext uri="{FF2B5EF4-FFF2-40B4-BE49-F238E27FC236}">
                <a16:creationId xmlns:a16="http://schemas.microsoft.com/office/drawing/2014/main" id="{A1D791EE-A0A3-4389-8038-68D86363DEE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523663" y="3822996"/>
            <a:ext cx="341333" cy="210285"/>
          </a:xfrm>
          <a:prstGeom prst="rect">
            <a:avLst/>
          </a:prstGeom>
          <a:solidFill>
            <a:schemeClr val="bg1"/>
          </a:solidFill>
        </p:spPr>
      </p:pic>
      <p:cxnSp>
        <p:nvCxnSpPr>
          <p:cNvPr id="17" name="Straight Arrow Connector 16">
            <a:extLst>
              <a:ext uri="{FF2B5EF4-FFF2-40B4-BE49-F238E27FC236}">
                <a16:creationId xmlns:a16="http://schemas.microsoft.com/office/drawing/2014/main" id="{BC5B9E02-E76B-4D6E-8024-E716C80E067F}"/>
              </a:ext>
            </a:extLst>
          </p:cNvPr>
          <p:cNvCxnSpPr>
            <a:cxnSpLocks/>
          </p:cNvCxnSpPr>
          <p:nvPr/>
        </p:nvCxnSpPr>
        <p:spPr>
          <a:xfrm flipH="1" flipV="1">
            <a:off x="10235610" y="4086448"/>
            <a:ext cx="2" cy="613143"/>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1" name="Picture 20" descr="\documentclass{article}&#10;\usepackage{amsmath}&#10;\pagestyle{empty}&#10;\begin{document}&#10;&#10;&#10;$$W_{D}$$&#10;&#10;\end{document}" title="IguanaTex Bitmap Display">
            <a:extLst>
              <a:ext uri="{FF2B5EF4-FFF2-40B4-BE49-F238E27FC236}">
                <a16:creationId xmlns:a16="http://schemas.microsoft.com/office/drawing/2014/main" id="{6531DF16-DADA-44AB-94B5-A902B8C519E0}"/>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0032408" y="4290828"/>
            <a:ext cx="384000" cy="210285"/>
          </a:xfrm>
          <a:prstGeom prst="rect">
            <a:avLst/>
          </a:prstGeom>
          <a:solidFill>
            <a:schemeClr val="bg1"/>
          </a:solidFill>
        </p:spPr>
      </p:pic>
      <p:cxnSp>
        <p:nvCxnSpPr>
          <p:cNvPr id="23" name="Straight Arrow Connector 22">
            <a:extLst>
              <a:ext uri="{FF2B5EF4-FFF2-40B4-BE49-F238E27FC236}">
                <a16:creationId xmlns:a16="http://schemas.microsoft.com/office/drawing/2014/main" id="{AA063E02-C2F0-49C9-8036-68C95BBF6378}"/>
              </a:ext>
            </a:extLst>
          </p:cNvPr>
          <p:cNvCxnSpPr>
            <a:cxnSpLocks/>
          </p:cNvCxnSpPr>
          <p:nvPr/>
        </p:nvCxnSpPr>
        <p:spPr>
          <a:xfrm flipV="1">
            <a:off x="5305647" y="2346253"/>
            <a:ext cx="0" cy="4330994"/>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7" name="Picture 26" descr="\documentclass{article}&#10;\usepackage{amsmath}&#10;\pagestyle{empty}&#10;\begin{document}&#10;&#10;&#10;$$L_{D}$$&#10;&#10;\end{document}" title="IguanaTex Bitmap Display">
            <a:extLst>
              <a:ext uri="{FF2B5EF4-FFF2-40B4-BE49-F238E27FC236}">
                <a16:creationId xmlns:a16="http://schemas.microsoft.com/office/drawing/2014/main" id="{BE3C3C58-3FE9-4539-AF91-53F844B78A64}"/>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166242" y="3954132"/>
            <a:ext cx="321524" cy="210285"/>
          </a:xfrm>
          <a:prstGeom prst="rect">
            <a:avLst/>
          </a:prstGeom>
          <a:solidFill>
            <a:schemeClr val="bg1"/>
          </a:solidFill>
        </p:spPr>
      </p:pic>
      <p:sp>
        <p:nvSpPr>
          <p:cNvPr id="28" name="Rectangle 27">
            <a:extLst>
              <a:ext uri="{FF2B5EF4-FFF2-40B4-BE49-F238E27FC236}">
                <a16:creationId xmlns:a16="http://schemas.microsoft.com/office/drawing/2014/main" id="{DCD50C9B-27EA-422E-B7A6-94D8DF72BA24}"/>
              </a:ext>
            </a:extLst>
          </p:cNvPr>
          <p:cNvSpPr/>
          <p:nvPr/>
        </p:nvSpPr>
        <p:spPr>
          <a:xfrm>
            <a:off x="7376721" y="2586143"/>
            <a:ext cx="3170777" cy="461665"/>
          </a:xfrm>
          <a:prstGeom prst="rect">
            <a:avLst/>
          </a:prstGeom>
          <a:noFill/>
        </p:spPr>
        <p:txBody>
          <a:bodyPr wrap="square">
            <a:spAutoFit/>
          </a:bodyPr>
          <a:lstStyle/>
          <a:p>
            <a:r>
              <a:rPr lang="en-US" sz="2400" dirty="0">
                <a:latin typeface="Lato" panose="020F0502020204030203" pitchFamily="34" charset="0"/>
              </a:rPr>
              <a:t>View from the bottom</a:t>
            </a:r>
            <a:endParaRPr lang="en-US" sz="2400" dirty="0"/>
          </a:p>
        </p:txBody>
      </p:sp>
    </p:spTree>
    <p:extLst>
      <p:ext uri="{BB962C8B-B14F-4D97-AF65-F5344CB8AC3E}">
        <p14:creationId xmlns:p14="http://schemas.microsoft.com/office/powerpoint/2010/main" val="134286749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8"/>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176650" cy="1143000"/>
          </a:xfrm>
        </p:spPr>
        <p:txBody>
          <a:bodyPr/>
          <a:lstStyle/>
          <a:p>
            <a:r>
              <a:rPr lang="en-US" dirty="0"/>
              <a:t>Floc Hopper</a:t>
            </a:r>
          </a:p>
        </p:txBody>
      </p:sp>
      <p:sp>
        <p:nvSpPr>
          <p:cNvPr id="13" name="Content Placeholder 12">
            <a:extLst>
              <a:ext uri="{FF2B5EF4-FFF2-40B4-BE49-F238E27FC236}">
                <a16:creationId xmlns:a16="http://schemas.microsoft.com/office/drawing/2014/main" id="{BE6FD251-6761-40BB-9D97-D1D26E098157}"/>
              </a:ext>
            </a:extLst>
          </p:cNvPr>
          <p:cNvSpPr>
            <a:spLocks noGrp="1"/>
          </p:cNvSpPr>
          <p:nvPr>
            <p:ph idx="1"/>
          </p:nvPr>
        </p:nvSpPr>
        <p:spPr>
          <a:xfrm>
            <a:off x="457200" y="2422566"/>
            <a:ext cx="6192982" cy="3703597"/>
          </a:xfrm>
        </p:spPr>
        <p:txBody>
          <a:bodyPr/>
          <a:lstStyle/>
          <a:p>
            <a:r>
              <a:rPr lang="en-US" dirty="0"/>
              <a:t>Floc hopper is where excess particles accumulate and then are wasted at a high concentration</a:t>
            </a:r>
          </a:p>
          <a:p>
            <a:endParaRPr lang="en-US" dirty="0"/>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61" name="Group 60">
            <a:extLst>
              <a:ext uri="{FF2B5EF4-FFF2-40B4-BE49-F238E27FC236}">
                <a16:creationId xmlns:a16="http://schemas.microsoft.com/office/drawing/2014/main" id="{468AA159-6548-46AD-816D-63D7C89662B2}"/>
              </a:ext>
            </a:extLst>
          </p:cNvPr>
          <p:cNvGrpSpPr/>
          <p:nvPr/>
        </p:nvGrpSpPr>
        <p:grpSpPr>
          <a:xfrm>
            <a:off x="8482403" y="3991360"/>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028150"/>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475800"/>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717556"/>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309494"/>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350053"/>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787177"/>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192633"/>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842113"/>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57" name="Oval 56">
            <a:extLst>
              <a:ext uri="{FF2B5EF4-FFF2-40B4-BE49-F238E27FC236}">
                <a16:creationId xmlns:a16="http://schemas.microsoft.com/office/drawing/2014/main" id="{F7C64881-D40A-42AA-91D9-18892F299C42}"/>
              </a:ext>
            </a:extLst>
          </p:cNvPr>
          <p:cNvSpPr/>
          <p:nvPr/>
        </p:nvSpPr>
        <p:spPr>
          <a:xfrm>
            <a:off x="8665500" y="3435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01789"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19341" y="393899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46862" y="36250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195084" y="397163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43306" y="431827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489552" y="354066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12055" y="438436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29026" y="479709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13175" y="441408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15788" y="39532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26406" y="477214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13175" y="521987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201" name="Oval 200">
            <a:extLst>
              <a:ext uri="{FF2B5EF4-FFF2-40B4-BE49-F238E27FC236}">
                <a16:creationId xmlns:a16="http://schemas.microsoft.com/office/drawing/2014/main" id="{CBB59136-E1CE-4485-A606-D5E08AB12C37}"/>
              </a:ext>
            </a:extLst>
          </p:cNvPr>
          <p:cNvSpPr/>
          <p:nvPr/>
        </p:nvSpPr>
        <p:spPr>
          <a:xfrm>
            <a:off x="7516691" y="603202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1"/>
            </p:custDataLst>
          </p:nvPr>
        </p:nvPicPr>
        <p:blipFill>
          <a:blip r:embed="rId9"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52" name="Oval 251">
            <a:extLst>
              <a:ext uri="{FF2B5EF4-FFF2-40B4-BE49-F238E27FC236}">
                <a16:creationId xmlns:a16="http://schemas.microsoft.com/office/drawing/2014/main" id="{16C18938-8BCE-439A-AD37-E7A93D2F8C58}"/>
              </a:ext>
            </a:extLst>
          </p:cNvPr>
          <p:cNvSpPr/>
          <p:nvPr/>
        </p:nvSpPr>
        <p:spPr>
          <a:xfrm>
            <a:off x="8132229" y="3583733"/>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3" name="Oval 252">
            <a:extLst>
              <a:ext uri="{FF2B5EF4-FFF2-40B4-BE49-F238E27FC236}">
                <a16:creationId xmlns:a16="http://schemas.microsoft.com/office/drawing/2014/main" id="{B8CF571E-BE2E-4906-9247-B8B1AE425869}"/>
              </a:ext>
            </a:extLst>
          </p:cNvPr>
          <p:cNvSpPr/>
          <p:nvPr/>
        </p:nvSpPr>
        <p:spPr>
          <a:xfrm>
            <a:off x="7928369" y="322549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4" name="Oval 303">
            <a:extLst>
              <a:ext uri="{FF2B5EF4-FFF2-40B4-BE49-F238E27FC236}">
                <a16:creationId xmlns:a16="http://schemas.microsoft.com/office/drawing/2014/main" id="{495F9824-F41E-4FF0-BD75-4D9590680A24}"/>
              </a:ext>
            </a:extLst>
          </p:cNvPr>
          <p:cNvSpPr/>
          <p:nvPr/>
        </p:nvSpPr>
        <p:spPr>
          <a:xfrm>
            <a:off x="9790815" y="323539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5" name="Oval 304">
            <a:extLst>
              <a:ext uri="{FF2B5EF4-FFF2-40B4-BE49-F238E27FC236}">
                <a16:creationId xmlns:a16="http://schemas.microsoft.com/office/drawing/2014/main" id="{40F2D39B-FC77-425D-9B4C-E3A81CB86CDD}"/>
              </a:ext>
            </a:extLst>
          </p:cNvPr>
          <p:cNvSpPr/>
          <p:nvPr/>
        </p:nvSpPr>
        <p:spPr>
          <a:xfrm>
            <a:off x="11653261" y="32452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06" name="Group 305">
            <a:extLst>
              <a:ext uri="{FF2B5EF4-FFF2-40B4-BE49-F238E27FC236}">
                <a16:creationId xmlns:a16="http://schemas.microsoft.com/office/drawing/2014/main" id="{2F45AE4E-9EDC-4D08-9608-0AEBC6A79E4A}"/>
              </a:ext>
            </a:extLst>
          </p:cNvPr>
          <p:cNvGrpSpPr/>
          <p:nvPr/>
        </p:nvGrpSpPr>
        <p:grpSpPr>
          <a:xfrm>
            <a:off x="7281016" y="5853807"/>
            <a:ext cx="280352" cy="274320"/>
            <a:chOff x="1412620" y="3091725"/>
            <a:chExt cx="280352" cy="274320"/>
          </a:xfrm>
        </p:grpSpPr>
        <p:sp>
          <p:nvSpPr>
            <p:cNvPr id="307" name="Oval 306">
              <a:extLst>
                <a:ext uri="{FF2B5EF4-FFF2-40B4-BE49-F238E27FC236}">
                  <a16:creationId xmlns:a16="http://schemas.microsoft.com/office/drawing/2014/main" id="{93223E5F-D670-4FC8-9CAD-C7B4461DA64E}"/>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8" name="Oval 307">
              <a:extLst>
                <a:ext uri="{FF2B5EF4-FFF2-40B4-BE49-F238E27FC236}">
                  <a16:creationId xmlns:a16="http://schemas.microsoft.com/office/drawing/2014/main" id="{40F50CE9-A8DC-464A-80B3-389DB488B2D3}"/>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9" name="Oval 308">
              <a:extLst>
                <a:ext uri="{FF2B5EF4-FFF2-40B4-BE49-F238E27FC236}">
                  <a16:creationId xmlns:a16="http://schemas.microsoft.com/office/drawing/2014/main" id="{6A1CFC0B-D498-4DDA-A1A8-3401283C1C83}"/>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0" name="Oval 309">
              <a:extLst>
                <a:ext uri="{FF2B5EF4-FFF2-40B4-BE49-F238E27FC236}">
                  <a16:creationId xmlns:a16="http://schemas.microsoft.com/office/drawing/2014/main" id="{E56E4382-9B28-4307-918A-7A2BA05D7E4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1" name="Oval 310">
              <a:extLst>
                <a:ext uri="{FF2B5EF4-FFF2-40B4-BE49-F238E27FC236}">
                  <a16:creationId xmlns:a16="http://schemas.microsoft.com/office/drawing/2014/main" id="{9B7BE817-4360-44E7-888B-29C8265D227F}"/>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2" name="Oval 311">
              <a:extLst>
                <a:ext uri="{FF2B5EF4-FFF2-40B4-BE49-F238E27FC236}">
                  <a16:creationId xmlns:a16="http://schemas.microsoft.com/office/drawing/2014/main" id="{B9A41583-A143-4A1C-97B5-F8D0487FC99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3" name="Oval 312">
              <a:extLst>
                <a:ext uri="{FF2B5EF4-FFF2-40B4-BE49-F238E27FC236}">
                  <a16:creationId xmlns:a16="http://schemas.microsoft.com/office/drawing/2014/main" id="{AFC06D70-0FD4-4066-9DC8-68666A5867D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4" name="Oval 313">
              <a:extLst>
                <a:ext uri="{FF2B5EF4-FFF2-40B4-BE49-F238E27FC236}">
                  <a16:creationId xmlns:a16="http://schemas.microsoft.com/office/drawing/2014/main" id="{3F33FED4-81B9-4CD2-AF76-833E9C392716}"/>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5" name="Oval 314">
              <a:extLst>
                <a:ext uri="{FF2B5EF4-FFF2-40B4-BE49-F238E27FC236}">
                  <a16:creationId xmlns:a16="http://schemas.microsoft.com/office/drawing/2014/main" id="{56FBF92C-89A4-4E8F-8568-AA5033E712A3}"/>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6" name="Oval 315">
              <a:extLst>
                <a:ext uri="{FF2B5EF4-FFF2-40B4-BE49-F238E27FC236}">
                  <a16:creationId xmlns:a16="http://schemas.microsoft.com/office/drawing/2014/main" id="{B81F5B38-2324-4994-B979-7B96BDBCCB2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17" name="Group 316">
            <a:extLst>
              <a:ext uri="{FF2B5EF4-FFF2-40B4-BE49-F238E27FC236}">
                <a16:creationId xmlns:a16="http://schemas.microsoft.com/office/drawing/2014/main" id="{9B59AACB-ACE7-4D8B-8725-5C50EE9C04A8}"/>
              </a:ext>
            </a:extLst>
          </p:cNvPr>
          <p:cNvGrpSpPr/>
          <p:nvPr/>
        </p:nvGrpSpPr>
        <p:grpSpPr>
          <a:xfrm>
            <a:off x="7528419" y="5709324"/>
            <a:ext cx="280352" cy="274320"/>
            <a:chOff x="1412620" y="3091725"/>
            <a:chExt cx="280352" cy="274320"/>
          </a:xfrm>
        </p:grpSpPr>
        <p:sp>
          <p:nvSpPr>
            <p:cNvPr id="318" name="Oval 317">
              <a:extLst>
                <a:ext uri="{FF2B5EF4-FFF2-40B4-BE49-F238E27FC236}">
                  <a16:creationId xmlns:a16="http://schemas.microsoft.com/office/drawing/2014/main" id="{12AB8099-DF85-453B-8746-218CDD395350}"/>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19" name="Oval 318">
              <a:extLst>
                <a:ext uri="{FF2B5EF4-FFF2-40B4-BE49-F238E27FC236}">
                  <a16:creationId xmlns:a16="http://schemas.microsoft.com/office/drawing/2014/main" id="{C8FAAD91-CDD3-4C25-9D46-65E8486D61F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0" name="Oval 319">
              <a:extLst>
                <a:ext uri="{FF2B5EF4-FFF2-40B4-BE49-F238E27FC236}">
                  <a16:creationId xmlns:a16="http://schemas.microsoft.com/office/drawing/2014/main" id="{B07FAD74-F687-463E-B661-9D3AED2520E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1" name="Oval 320">
              <a:extLst>
                <a:ext uri="{FF2B5EF4-FFF2-40B4-BE49-F238E27FC236}">
                  <a16:creationId xmlns:a16="http://schemas.microsoft.com/office/drawing/2014/main" id="{08335D07-F090-4CBB-A60B-91F1C8D7057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2" name="Oval 321">
              <a:extLst>
                <a:ext uri="{FF2B5EF4-FFF2-40B4-BE49-F238E27FC236}">
                  <a16:creationId xmlns:a16="http://schemas.microsoft.com/office/drawing/2014/main" id="{F19B9452-4146-4DB1-94A3-163B1113F91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3" name="Oval 322">
              <a:extLst>
                <a:ext uri="{FF2B5EF4-FFF2-40B4-BE49-F238E27FC236}">
                  <a16:creationId xmlns:a16="http://schemas.microsoft.com/office/drawing/2014/main" id="{CE0041C1-D3ED-492B-AD5B-7A49E494E42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4" name="Oval 323">
              <a:extLst>
                <a:ext uri="{FF2B5EF4-FFF2-40B4-BE49-F238E27FC236}">
                  <a16:creationId xmlns:a16="http://schemas.microsoft.com/office/drawing/2014/main" id="{88E3DB6C-9FB8-4410-B510-72F64FC65C5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5" name="Oval 324">
              <a:extLst>
                <a:ext uri="{FF2B5EF4-FFF2-40B4-BE49-F238E27FC236}">
                  <a16:creationId xmlns:a16="http://schemas.microsoft.com/office/drawing/2014/main" id="{0CB61851-0FC6-4B02-8B3F-C64194FBFC5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6" name="Oval 325">
              <a:extLst>
                <a:ext uri="{FF2B5EF4-FFF2-40B4-BE49-F238E27FC236}">
                  <a16:creationId xmlns:a16="http://schemas.microsoft.com/office/drawing/2014/main" id="{8CD16F38-1823-44A6-8349-6172100C86F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27" name="Oval 326">
              <a:extLst>
                <a:ext uri="{FF2B5EF4-FFF2-40B4-BE49-F238E27FC236}">
                  <a16:creationId xmlns:a16="http://schemas.microsoft.com/office/drawing/2014/main" id="{64B72F25-3E5E-4E7B-A1A7-3A8F669DBB9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28" name="Group 327">
            <a:extLst>
              <a:ext uri="{FF2B5EF4-FFF2-40B4-BE49-F238E27FC236}">
                <a16:creationId xmlns:a16="http://schemas.microsoft.com/office/drawing/2014/main" id="{6E741EE6-082D-480E-83AF-BFEB9C1C801F}"/>
              </a:ext>
            </a:extLst>
          </p:cNvPr>
          <p:cNvGrpSpPr/>
          <p:nvPr/>
        </p:nvGrpSpPr>
        <p:grpSpPr>
          <a:xfrm>
            <a:off x="7526440" y="5410462"/>
            <a:ext cx="280352" cy="274320"/>
            <a:chOff x="1412620" y="3091725"/>
            <a:chExt cx="280352" cy="274320"/>
          </a:xfrm>
        </p:grpSpPr>
        <p:sp>
          <p:nvSpPr>
            <p:cNvPr id="329" name="Oval 328">
              <a:extLst>
                <a:ext uri="{FF2B5EF4-FFF2-40B4-BE49-F238E27FC236}">
                  <a16:creationId xmlns:a16="http://schemas.microsoft.com/office/drawing/2014/main" id="{E5FADFC8-D04D-4A2A-82A3-23154A4C964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0" name="Oval 329">
              <a:extLst>
                <a:ext uri="{FF2B5EF4-FFF2-40B4-BE49-F238E27FC236}">
                  <a16:creationId xmlns:a16="http://schemas.microsoft.com/office/drawing/2014/main" id="{34CC6E74-C343-4378-9BE2-1795AFE7C5B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1" name="Oval 330">
              <a:extLst>
                <a:ext uri="{FF2B5EF4-FFF2-40B4-BE49-F238E27FC236}">
                  <a16:creationId xmlns:a16="http://schemas.microsoft.com/office/drawing/2014/main" id="{CD05C7D4-4DA4-4341-9AA5-C0873E6B28D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2" name="Oval 331">
              <a:extLst>
                <a:ext uri="{FF2B5EF4-FFF2-40B4-BE49-F238E27FC236}">
                  <a16:creationId xmlns:a16="http://schemas.microsoft.com/office/drawing/2014/main" id="{9F2242AB-1FD5-4E3D-AB0D-5D86ABB11383}"/>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3" name="Oval 332">
              <a:extLst>
                <a:ext uri="{FF2B5EF4-FFF2-40B4-BE49-F238E27FC236}">
                  <a16:creationId xmlns:a16="http://schemas.microsoft.com/office/drawing/2014/main" id="{D97FADFD-2A89-4F67-8C15-E7CC98A97BD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4" name="Oval 333">
              <a:extLst>
                <a:ext uri="{FF2B5EF4-FFF2-40B4-BE49-F238E27FC236}">
                  <a16:creationId xmlns:a16="http://schemas.microsoft.com/office/drawing/2014/main" id="{24BD6F8F-BCED-4120-B8B2-B7840653EB3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5" name="Oval 334">
              <a:extLst>
                <a:ext uri="{FF2B5EF4-FFF2-40B4-BE49-F238E27FC236}">
                  <a16:creationId xmlns:a16="http://schemas.microsoft.com/office/drawing/2014/main" id="{9B3C6405-89D4-46D3-A095-B3DCB416C64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6" name="Oval 335">
              <a:extLst>
                <a:ext uri="{FF2B5EF4-FFF2-40B4-BE49-F238E27FC236}">
                  <a16:creationId xmlns:a16="http://schemas.microsoft.com/office/drawing/2014/main" id="{D0B26128-6F71-4293-9EFB-7EF36EB8A8B4}"/>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7" name="Oval 336">
              <a:extLst>
                <a:ext uri="{FF2B5EF4-FFF2-40B4-BE49-F238E27FC236}">
                  <a16:creationId xmlns:a16="http://schemas.microsoft.com/office/drawing/2014/main" id="{6DFDC0B4-79E3-437D-8F6C-5C8A5A39F7E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38" name="Oval 337">
              <a:extLst>
                <a:ext uri="{FF2B5EF4-FFF2-40B4-BE49-F238E27FC236}">
                  <a16:creationId xmlns:a16="http://schemas.microsoft.com/office/drawing/2014/main" id="{47C5378A-0C50-426F-89E8-5694AA1855C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39" name="Oval 338">
            <a:extLst>
              <a:ext uri="{FF2B5EF4-FFF2-40B4-BE49-F238E27FC236}">
                <a16:creationId xmlns:a16="http://schemas.microsoft.com/office/drawing/2014/main" id="{8B61957E-2492-423E-A400-882ED408AFAE}"/>
              </a:ext>
            </a:extLst>
          </p:cNvPr>
          <p:cNvSpPr/>
          <p:nvPr/>
        </p:nvSpPr>
        <p:spPr>
          <a:xfrm>
            <a:off x="7265330" y="557878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340" name="Group 339">
            <a:extLst>
              <a:ext uri="{FF2B5EF4-FFF2-40B4-BE49-F238E27FC236}">
                <a16:creationId xmlns:a16="http://schemas.microsoft.com/office/drawing/2014/main" id="{D5100952-F77E-42AA-9908-4BFB08857ADE}"/>
              </a:ext>
            </a:extLst>
          </p:cNvPr>
          <p:cNvGrpSpPr/>
          <p:nvPr/>
        </p:nvGrpSpPr>
        <p:grpSpPr>
          <a:xfrm>
            <a:off x="7405707" y="4434706"/>
            <a:ext cx="280352" cy="274320"/>
            <a:chOff x="1412620" y="3091725"/>
            <a:chExt cx="280352" cy="274320"/>
          </a:xfrm>
        </p:grpSpPr>
        <p:sp>
          <p:nvSpPr>
            <p:cNvPr id="341" name="Oval 340">
              <a:extLst>
                <a:ext uri="{FF2B5EF4-FFF2-40B4-BE49-F238E27FC236}">
                  <a16:creationId xmlns:a16="http://schemas.microsoft.com/office/drawing/2014/main" id="{72B31E24-25D4-40E4-9542-3DE2909EC9D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2" name="Oval 341">
              <a:extLst>
                <a:ext uri="{FF2B5EF4-FFF2-40B4-BE49-F238E27FC236}">
                  <a16:creationId xmlns:a16="http://schemas.microsoft.com/office/drawing/2014/main" id="{68BE7633-578C-4731-818E-7168BF39DE0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3" name="Oval 342">
              <a:extLst>
                <a:ext uri="{FF2B5EF4-FFF2-40B4-BE49-F238E27FC236}">
                  <a16:creationId xmlns:a16="http://schemas.microsoft.com/office/drawing/2014/main" id="{92DD263A-BC36-4C07-8648-EF013C05AF9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4" name="Oval 343">
              <a:extLst>
                <a:ext uri="{FF2B5EF4-FFF2-40B4-BE49-F238E27FC236}">
                  <a16:creationId xmlns:a16="http://schemas.microsoft.com/office/drawing/2014/main" id="{4142C0AC-095B-44A5-ABFC-FFDB27CD99C8}"/>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5" name="Oval 344">
              <a:extLst>
                <a:ext uri="{FF2B5EF4-FFF2-40B4-BE49-F238E27FC236}">
                  <a16:creationId xmlns:a16="http://schemas.microsoft.com/office/drawing/2014/main" id="{4594523F-C852-4AA5-B056-AC6AE99666A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6" name="Oval 345">
              <a:extLst>
                <a:ext uri="{FF2B5EF4-FFF2-40B4-BE49-F238E27FC236}">
                  <a16:creationId xmlns:a16="http://schemas.microsoft.com/office/drawing/2014/main" id="{44F6F74A-AC81-4E82-B16D-615B6C0B061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7" name="Oval 346">
              <a:extLst>
                <a:ext uri="{FF2B5EF4-FFF2-40B4-BE49-F238E27FC236}">
                  <a16:creationId xmlns:a16="http://schemas.microsoft.com/office/drawing/2014/main" id="{46A93D57-ADE7-410E-B804-BA6456352BE5}"/>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8" name="Oval 347">
              <a:extLst>
                <a:ext uri="{FF2B5EF4-FFF2-40B4-BE49-F238E27FC236}">
                  <a16:creationId xmlns:a16="http://schemas.microsoft.com/office/drawing/2014/main" id="{EF108D47-359A-4860-A6D9-38FDB554106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49" name="Oval 348">
              <a:extLst>
                <a:ext uri="{FF2B5EF4-FFF2-40B4-BE49-F238E27FC236}">
                  <a16:creationId xmlns:a16="http://schemas.microsoft.com/office/drawing/2014/main" id="{A10002C5-DE05-4A90-905F-4618169E21F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50" name="Oval 349">
              <a:extLst>
                <a:ext uri="{FF2B5EF4-FFF2-40B4-BE49-F238E27FC236}">
                  <a16:creationId xmlns:a16="http://schemas.microsoft.com/office/drawing/2014/main" id="{2AB46FCE-63E4-4F51-BD7E-5F0356C4B15D}"/>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351" name="Oval 350">
            <a:extLst>
              <a:ext uri="{FF2B5EF4-FFF2-40B4-BE49-F238E27FC236}">
                <a16:creationId xmlns:a16="http://schemas.microsoft.com/office/drawing/2014/main" id="{FB04FD75-89D0-47D1-B801-85B07535BE9F}"/>
              </a:ext>
            </a:extLst>
          </p:cNvPr>
          <p:cNvSpPr/>
          <p:nvPr/>
        </p:nvSpPr>
        <p:spPr>
          <a:xfrm>
            <a:off x="7439501" y="330664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6" name="Straight Arrow Connector 15">
            <a:extLst>
              <a:ext uri="{FF2B5EF4-FFF2-40B4-BE49-F238E27FC236}">
                <a16:creationId xmlns:a16="http://schemas.microsoft.com/office/drawing/2014/main" id="{DBE3A702-8494-4E37-8B7B-0CA2561987A5}"/>
              </a:ext>
            </a:extLst>
          </p:cNvPr>
          <p:cNvCxnSpPr/>
          <p:nvPr/>
        </p:nvCxnSpPr>
        <p:spPr>
          <a:xfrm>
            <a:off x="6139543" y="3194462"/>
            <a:ext cx="1223158" cy="4750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52" name="Group 351">
            <a:extLst>
              <a:ext uri="{FF2B5EF4-FFF2-40B4-BE49-F238E27FC236}">
                <a16:creationId xmlns:a16="http://schemas.microsoft.com/office/drawing/2014/main" id="{877C7FE4-06F1-419C-8555-C9A0F718E10C}"/>
              </a:ext>
            </a:extLst>
          </p:cNvPr>
          <p:cNvGrpSpPr/>
          <p:nvPr/>
        </p:nvGrpSpPr>
        <p:grpSpPr>
          <a:xfrm>
            <a:off x="4777660" y="713348"/>
            <a:ext cx="1537523" cy="1333752"/>
            <a:chOff x="4777660" y="713348"/>
            <a:chExt cx="1537523" cy="1333752"/>
          </a:xfrm>
        </p:grpSpPr>
        <p:pic>
          <p:nvPicPr>
            <p:cNvPr id="353" name="Picture 352" descr="\documentclass{article}&#10;\usepackage{amsmath}&#10;\pagestyle{empty}&#10;\begin{document}&#10;&#10;$$v_c &gt; v_t$$&#10;&#10;&#10;\end{document}" title="IguanaTex Bitmap Display">
              <a:extLst>
                <a:ext uri="{FF2B5EF4-FFF2-40B4-BE49-F238E27FC236}">
                  <a16:creationId xmlns:a16="http://schemas.microsoft.com/office/drawing/2014/main" id="{77EAC0EA-E46C-4505-9ABD-51EA17F4945C}"/>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54" name="Picture 353" descr="\documentclass{article}&#10;\usepackage{amsmath}&#10;\pagestyle{empty}&#10;\begin{document}&#10;&#10;$$v_t &gt; \bar v_{z_{ff}}$$&#10;&#10;&#10;\end{document}" title="IguanaTex Bitmap Display">
              <a:extLst>
                <a:ext uri="{FF2B5EF4-FFF2-40B4-BE49-F238E27FC236}">
                  <a16:creationId xmlns:a16="http://schemas.microsoft.com/office/drawing/2014/main" id="{E08B411A-472E-4886-BBEB-1DBC0B145DAC}"/>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55" name="Picture 354" descr="\documentclass{article}&#10;\usepackage{amsmath}&#10;\pagestyle{empty}&#10;\begin{document}&#10;&#10;$$v_t &gt; \bar v_{z_{ff}}$$&#10;&#10;&#10;\end{document}" title="IguanaTex Bitmap Display">
              <a:extLst>
                <a:ext uri="{FF2B5EF4-FFF2-40B4-BE49-F238E27FC236}">
                  <a16:creationId xmlns:a16="http://schemas.microsoft.com/office/drawing/2014/main" id="{67E722D2-8822-4699-985E-527F01C9209E}"/>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56" name="Picture 355" descr="\documentclass{article}&#10;\usepackage{amsmath}&#10;\pagestyle{empty}&#10;\begin{document}&#10;&#10;$$\bar v_{z_{ff}} &gt; v_t &gt; v_c$$&#10;&#10;&#10;\end{document}" title="IguanaTex Bitmap Display">
              <a:extLst>
                <a:ext uri="{FF2B5EF4-FFF2-40B4-BE49-F238E27FC236}">
                  <a16:creationId xmlns:a16="http://schemas.microsoft.com/office/drawing/2014/main" id="{7D30FE47-E4F8-4372-A04E-985363B16197}"/>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151730916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Floc Hopper Wall">
            <a:hlinkClick r:id="" action="ppaction://media"/>
            <a:extLst>
              <a:ext uri="{FF2B5EF4-FFF2-40B4-BE49-F238E27FC236}">
                <a16:creationId xmlns:a16="http://schemas.microsoft.com/office/drawing/2014/main" id="{D618F1A9-5C18-47F8-8B40-A79ADB57B3DE}"/>
              </a:ext>
            </a:extLst>
          </p:cNvPr>
          <p:cNvPicPr>
            <a:picLocks noRot="1" noChangeAspect="1"/>
          </p:cNvPicPr>
          <p:nvPr>
            <a:videoFile r:link="rId1"/>
          </p:nvPr>
        </p:nvPicPr>
        <p:blipFill rotWithShape="1">
          <a:blip r:embed="rId4"/>
          <a:srcRect l="29259" r="28704"/>
          <a:stretch/>
        </p:blipFill>
        <p:spPr>
          <a:xfrm>
            <a:off x="4109402" y="1667933"/>
            <a:ext cx="3815395" cy="5105401"/>
          </a:xfrm>
          <a:prstGeom prst="rect">
            <a:avLst/>
          </a:prstGeom>
        </p:spPr>
      </p:pic>
      <p:sp>
        <p:nvSpPr>
          <p:cNvPr id="5" name="Title 4"/>
          <p:cNvSpPr>
            <a:spLocks noGrp="1"/>
          </p:cNvSpPr>
          <p:nvPr>
            <p:ph type="title"/>
          </p:nvPr>
        </p:nvSpPr>
        <p:spPr>
          <a:xfrm>
            <a:off x="457199" y="228600"/>
            <a:ext cx="8382001" cy="1143000"/>
          </a:xfrm>
        </p:spPr>
        <p:txBody>
          <a:bodyPr/>
          <a:lstStyle/>
          <a:p>
            <a:r>
              <a:rPr lang="en-US" sz="3600" dirty="0"/>
              <a:t>Self-cleaning, sludge-free Floc-filter/Sed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6"/>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rate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7" name="Picture 6" descr="\documentclass{article}&#10;\usepackage{amsmath}&#10;\pagestyle{empty}&#10;\begin{document}&#10;&#10;$$Q_{clarifier}C_{flocculator} = Q_{hopperWeir}C_{ff} $$&#10;&#10;&#10;\end{document}" title="IguanaTex Bitmap Display">
            <a:extLst>
              <a:ext uri="{FF2B5EF4-FFF2-40B4-BE49-F238E27FC236}">
                <a16:creationId xmlns:a16="http://schemas.microsoft.com/office/drawing/2014/main" id="{CE3C876A-55B0-451D-BF73-A848E478B33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6" y="2067572"/>
            <a:ext cx="4312381" cy="252952"/>
          </a:xfrm>
          <a:prstGeom prst="rect">
            <a:avLst/>
          </a:prstGeom>
        </p:spPr>
      </p:pic>
      <p:pic>
        <p:nvPicPr>
          <p:cNvPr id="11" name="Picture 10" descr="\documentclass{article}&#10;\usepackage{amsmath}&#10;\pagestyle{empty}&#10;\begin{document}&#10;&#10;$$Q_{hopperWeir} = \frac{Q_{clarifier}C_{flocculator}}{C_{ff}}$$&#10;&#10;&#10;\end{document}" title="IguanaTex Bitmap Display">
            <a:extLst>
              <a:ext uri="{FF2B5EF4-FFF2-40B4-BE49-F238E27FC236}">
                <a16:creationId xmlns:a16="http://schemas.microsoft.com/office/drawing/2014/main" id="{2D0D922F-6035-42E5-9ADE-AA63ED5F300D}"/>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937524" cy="597333"/>
          </a:xfrm>
          <a:prstGeom prst="rect">
            <a:avLst/>
          </a:prstGeom>
        </p:spPr>
      </p:pic>
      <p:pic>
        <p:nvPicPr>
          <p:cNvPr id="14" name="Picture 13" descr="\documentclass{article}&#10;\usepackage{amsmath}&#10;\pagestyle{empty}&#10;\begin{document}&#10;&#10;$$Q_{hopperWeir} = \bar v_{z_{ff}} A_{flocHopper} $$&#10;&#10;&#10;\end{document}" title="IguanaTex Bitmap Display">
            <a:extLst>
              <a:ext uri="{FF2B5EF4-FFF2-40B4-BE49-F238E27FC236}">
                <a16:creationId xmlns:a16="http://schemas.microsoft.com/office/drawing/2014/main" id="{356CF679-A105-42BF-AD7D-AB8DE6105740}"/>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1"/>
            <a:ext cx="3329524" cy="271238"/>
          </a:xfrm>
          <a:prstGeom prst="rect">
            <a:avLst/>
          </a:prstGeom>
        </p:spPr>
      </p:pic>
      <p:pic>
        <p:nvPicPr>
          <p:cNvPr id="17" name="Picture 16" descr="\documentclass{article}&#10;\usepackage{amsmath}&#10;\pagestyle{empty}&#10;\begin{document}&#10;&#10;$$A_{flocHopper} = \frac{Q_{sed}C_{flocculator}}{C_{ff}\bar v_{z_{ff}} }$$&#10;&#10;&#10;\end{document}" title="IguanaTex Bitmap Display">
            <a:extLst>
              <a:ext uri="{FF2B5EF4-FFF2-40B4-BE49-F238E27FC236}">
                <a16:creationId xmlns:a16="http://schemas.microsoft.com/office/drawing/2014/main" id="{295B3DF4-F649-496E-914F-A49716BD111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6" y="4582083"/>
            <a:ext cx="3356954"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7E27D75F-BE49-410B-898C-24DEDE2F4819}"/>
              </a:ext>
            </a:extLst>
          </p:cNvPr>
          <p:cNvSpPr txBox="1"/>
          <p:nvPr/>
        </p:nvSpPr>
        <p:spPr>
          <a:xfrm>
            <a:off x="6578930" y="6334780"/>
            <a:ext cx="2324611" cy="523220"/>
          </a:xfrm>
          <a:prstGeom prst="rect">
            <a:avLst/>
          </a:prstGeom>
          <a:noFill/>
        </p:spPr>
        <p:txBody>
          <a:bodyPr wrap="none" rtlCol="0">
            <a:spAutoFit/>
          </a:bodyPr>
          <a:lstStyle/>
          <a:p>
            <a:r>
              <a:rPr lang="en-US" dirty="0"/>
              <a:t>*ff = floc filter</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Clarification!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Floc-filter/Sed</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1.04167E-6 -0.01481 C -0.00052 0.03473 -0.00651 0.22709 -0.00312 0.28403 C -0.00234 0.31459 0.00443 0.32755 0.02057 0.32755 C 0.03672 0.32755 0.39948 0.33056 0.47513 0.3338 L 0.47604 0.38635 C 0.47604 0.38519 0.47604 0.36945 0.47604 0.32755 L 0.47513 0.13565 L 0.44596 0.02084 L 0.44531 -0.01157 C 0.44531 -0.01134 0.16107 -0.00324 0.10234 -0.00578 C 0.09271 -0.00648 0.10274 -0.02222 0.09388 -0.02685 C 0.08542 -0.03171 0.07878 -0.0125 0.07813 0.01273 C 0.07748 0.03797 0.07878 0.11273 0.07487 0.14167 C 0.06992 0.17176 0.07487 0.18403 0.0543 0.18565 C 0.03346 0.18704 -0.12096 0.18449 -0.1668 0.18426 " pathEditMode="relative" rAng="0" ptsTypes="AAAAAAAAAAAAAAA">
                                      <p:cBhvr>
                                        <p:cTn id="6" dur="10000" fill="hold"/>
                                        <p:tgtEl>
                                          <p:spTgt spid="28"/>
                                        </p:tgtEl>
                                        <p:attrNameLst>
                                          <p:attrName>ppt_x</p:attrName>
                                          <p:attrName>ppt_y</p:attrName>
                                        </p:attrNameLst>
                                      </p:cBhvr>
                                      <p:rCtr x="15456" y="19398"/>
                                    </p:animMotion>
                                  </p:childTnLst>
                                </p:cTn>
                              </p:par>
                              <p:par>
                                <p:cTn id="7" presetID="0" presetClass="path" presetSubtype="0" repeatCount="indefinite" fill="hold" grpId="0" nodeType="withEffect">
                                  <p:stCondLst>
                                    <p:cond delay="4000"/>
                                  </p:stCondLst>
                                  <p:childTnLst>
                                    <p:animMotion origin="layout" path="M -0.00013 -0.0125 C -0.00052 0.03704 -0.01041 0.22778 -0.00429 0.2838 C 0.00183 0.3375 0.01537 0.3213 0.03698 0.32477 C 0.06016 0.32662 0.21719 0.3338 0.25417 0.3382 L 0.25612 0.3919 C 0.25664 0.39237 0.25703 0.38172 0.25703 0.34098 L 0.25612 0.14653 L 0.21979 0.02153 L 0.21979 -0.00463 C 0.20235 -0.00833 0.13581 0.00116 0.11446 -0.00115 C 0.09297 -0.00347 0.09753 -0.04259 0.09167 -0.01898 C 0.07943 -0.00648 0.07891 0.12084 0.07891 0.13982 C 0.07266 0.17454 0.07214 0.19005 0.05417 0.19005 C 0.03633 0.19005 -0.12903 0.18727 -0.17721 0.18658 " pathEditMode="relative" rAng="0" ptsTypes="AAAAAAAAAAAAAA">
                                      <p:cBhvr>
                                        <p:cTn id="8" dur="10000" fill="hold"/>
                                        <p:tgtEl>
                                          <p:spTgt spid="60"/>
                                        </p:tgtEl>
                                        <p:attrNameLst>
                                          <p:attrName>ppt_x</p:attrName>
                                          <p:attrName>ppt_y</p:attrName>
                                        </p:attrNameLst>
                                      </p:cBhvr>
                                      <p:rCtr x="4010" y="195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Clarifier</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5078"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5079"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dirty="0"/>
              <a:t>Vertical Flow Clarifier</a:t>
            </a:r>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6" tooltip="Christopher R. Schulz,Daniel A. Okun"/>
              </a:rPr>
              <a:t>Christopher R. </a:t>
            </a:r>
            <a:r>
              <a:rPr lang="en-US" sz="1400" b="1" dirty="0" err="1">
                <a:hlinkClick r:id="rId6" tooltip="Christopher R. Schulz,Daniel A. Okun"/>
              </a:rPr>
              <a:t>Schulz,Daniel</a:t>
            </a:r>
            <a:r>
              <a:rPr lang="en-US" sz="1400" b="1" dirty="0">
                <a:hlinkClick r:id="rId6" tooltip="Christopher R. Schulz,Daniel A. Okun"/>
              </a:rPr>
              <a:t> A. </a:t>
            </a:r>
            <a:r>
              <a:rPr lang="en-US" sz="1400" b="1" dirty="0" err="1">
                <a:hlinkClick r:id="rId6"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7"/>
              </a:rPr>
              <a:t>https://www.brentwoodindustries.com/water-wastewater-products/tube-settlers/</a:t>
            </a:r>
            <a:endParaRPr lang="en-US" sz="1600" dirty="0"/>
          </a:p>
        </p:txBody>
      </p:sp>
      <p:pic>
        <p:nvPicPr>
          <p:cNvPr id="5" name="Picture 4" descr="\documentclass{article}&#10;\usepackage{amsmath}&#10;\pagestyle{empty}&#10;\begin{document}&#10;&#10;$$\xi_{breakup} = G_{max} \nu^3 v_c^2 \approx   \frac{4F_{bond}}{3 \pi  \rho_{H_2O}}\left(  \frac{ D_{cp} g}{18} \frac{\rho_{cp} - \rho_{H_2O}}{\rho_{H_2O}}\right) ^2$$&#10;&#10;&#10;\end{document}" title="IguanaTex Bitmap Display">
            <a:extLst>
              <a:ext uri="{FF2B5EF4-FFF2-40B4-BE49-F238E27FC236}">
                <a16:creationId xmlns:a16="http://schemas.microsoft.com/office/drawing/2014/main" id="{AD63DFF8-6B2F-4F30-80DC-F77BE000CD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16029" y="5708214"/>
            <a:ext cx="5932190" cy="662857"/>
          </a:xfrm>
          <a:prstGeom prst="rect">
            <a:avLst/>
          </a:prstGeom>
        </p:spPr>
      </p:pic>
      <p:pic>
        <p:nvPicPr>
          <p:cNvPr id="9" name="Picture 8" descr="\documentclass{article}&#10;\usepackage{amsmath}&#10;\pagestyle{empty}&#10;\begin{document}&#10;&#10;$$ v_{c_{max}} = \sqrt{\frac{\xi_{breakup}}{G_{max} \nu^3}}  $$&#10;&#10;&#10;\end{document}" title="IguanaTex Bitmap Display">
            <a:extLst>
              <a:ext uri="{FF2B5EF4-FFF2-40B4-BE49-F238E27FC236}">
                <a16:creationId xmlns:a16="http://schemas.microsoft.com/office/drawing/2014/main" id="{CB423449-86C6-4FBF-A9F5-9F7EDF504D9D}"/>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084866" y="5640617"/>
            <a:ext cx="2107430" cy="608000"/>
          </a:xfrm>
          <a:prstGeom prst="rect">
            <a:avLst/>
          </a:prstGeom>
        </p:spPr>
      </p:pic>
      <p:pic>
        <p:nvPicPr>
          <p:cNvPr id="11" name="Picture 10" descr="\documentclass{article}&#10;\usepackage{amsmath}&#10;\pagestyle{empty}&#10;\begin{document}&#10;&#10;$$\xi_{breakup} = G_{max} \nu^3 v_c^2$$&#10;&#10;&#10;\end{document}" title="IguanaTex Bitmap Display">
            <a:extLst>
              <a:ext uri="{FF2B5EF4-FFF2-40B4-BE49-F238E27FC236}">
                <a16:creationId xmlns:a16="http://schemas.microsoft.com/office/drawing/2014/main" id="{40C3D8C7-30D7-4647-9FF6-5C445CC56CA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284195" y="7799773"/>
            <a:ext cx="2278096" cy="295619"/>
          </a:xfrm>
          <a:prstGeom prst="rect">
            <a:avLst/>
          </a:prstGeom>
        </p:spPr>
      </p:pic>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502098" y="24449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200" y="228600"/>
            <a:ext cx="3402420" cy="1992086"/>
          </a:xfrm>
        </p:spPr>
        <p:txBody>
          <a:bodyPr/>
          <a:lstStyle/>
          <a:p>
            <a:r>
              <a:rPr lang="en-US" dirty="0"/>
              <a:t>Plate Settler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4" name="Picture 13" descr="\documentclass{article}&#10;\usepackage{amsmath}&#10;\pagestyle{empty}&#10;\begin{document}&#10;&#10;$$\bar v_{z_{ff}}$$&#10;&#10;&#10;\end{document}" title="IguanaTex Bitmap Display">
            <a:extLst>
              <a:ext uri="{FF2B5EF4-FFF2-40B4-BE49-F238E27FC236}">
                <a16:creationId xmlns:a16="http://schemas.microsoft.com/office/drawing/2014/main" id="{EA452F9B-55C9-4336-A4A4-974571A0DA76}"/>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bg1"/>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3731523" y="246067"/>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861670" y="140427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3975970" y="80226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858654" y="1771844"/>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3930250" y="11044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2"/>
            </p:custDataLst>
          </p:nvPr>
        </p:nvPicPr>
        <p:blipFill>
          <a:blip r:embed="rId11"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6762101" y="319562"/>
            <a:ext cx="836571" cy="246857"/>
          </a:xfrm>
          <a:prstGeom prst="rect">
            <a:avLst/>
          </a:prstGeom>
        </p:spPr>
      </p:pic>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987382" y="19000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49" name="Oval 248">
              <a:extLst>
                <a:ext uri="{FF2B5EF4-FFF2-40B4-BE49-F238E27FC236}">
                  <a16:creationId xmlns:a16="http://schemas.microsoft.com/office/drawing/2014/main" id="{316D6736-9A2A-4B3C-AA4C-13911ACE1B20}"/>
                </a:ext>
              </a:extLst>
            </p:cNvPr>
            <p:cNvSpPr/>
            <p:nvPr/>
          </p:nvSpPr>
          <p:spPr>
            <a:xfrm>
              <a:off x="10884600" y="203118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0" name="Oval 249">
              <a:extLst>
                <a:ext uri="{FF2B5EF4-FFF2-40B4-BE49-F238E27FC236}">
                  <a16:creationId xmlns:a16="http://schemas.microsoft.com/office/drawing/2014/main" id="{C881BBA5-C773-4E34-BD46-416F1830134C}"/>
                </a:ext>
              </a:extLst>
            </p:cNvPr>
            <p:cNvSpPr/>
            <p:nvPr/>
          </p:nvSpPr>
          <p:spPr>
            <a:xfrm>
              <a:off x="10856246" y="190714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1" name="Oval 250">
              <a:extLst>
                <a:ext uri="{FF2B5EF4-FFF2-40B4-BE49-F238E27FC236}">
                  <a16:creationId xmlns:a16="http://schemas.microsoft.com/office/drawing/2014/main" id="{061EC1FA-E15F-45EB-9823-2E64749CE336}"/>
                </a:ext>
              </a:extLst>
            </p:cNvPr>
            <p:cNvSpPr/>
            <p:nvPr/>
          </p:nvSpPr>
          <p:spPr>
            <a:xfrm>
              <a:off x="10820805" y="21694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9234020" y="451112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246" name="Group 245">
            <a:extLst>
              <a:ext uri="{FF2B5EF4-FFF2-40B4-BE49-F238E27FC236}">
                <a16:creationId xmlns:a16="http://schemas.microsoft.com/office/drawing/2014/main" id="{C022B988-3728-4495-926A-A9935081244F}"/>
              </a:ext>
            </a:extLst>
          </p:cNvPr>
          <p:cNvGrpSpPr/>
          <p:nvPr/>
        </p:nvGrpSpPr>
        <p:grpSpPr>
          <a:xfrm>
            <a:off x="340242" y="2314935"/>
            <a:ext cx="8207028" cy="1860837"/>
            <a:chOff x="2200940" y="3846024"/>
            <a:chExt cx="8207028" cy="1860837"/>
          </a:xfrm>
        </p:grpSpPr>
        <p:sp>
          <p:nvSpPr>
            <p:cNvPr id="247" name="TextBox 246">
              <a:extLst>
                <a:ext uri="{FF2B5EF4-FFF2-40B4-BE49-F238E27FC236}">
                  <a16:creationId xmlns:a16="http://schemas.microsoft.com/office/drawing/2014/main" id="{E657A442-FB70-4291-ABFA-0AF0089874C6}"/>
                </a:ext>
              </a:extLst>
            </p:cNvPr>
            <p:cNvSpPr txBox="1"/>
            <p:nvPr/>
          </p:nvSpPr>
          <p:spPr>
            <a:xfrm>
              <a:off x="2200940" y="4752754"/>
              <a:ext cx="6368902" cy="954107"/>
            </a:xfrm>
            <a:prstGeom prst="rect">
              <a:avLst/>
            </a:prstGeom>
            <a:noFill/>
          </p:spPr>
          <p:txBody>
            <a:bodyPr wrap="square" rtlCol="0">
              <a:spAutoFit/>
            </a:bodyPr>
            <a:lstStyle/>
            <a:p>
              <a:r>
                <a:rPr lang="en-US" dirty="0"/>
                <a:t>Plate settlers capture flocs that settle faster than a velocity that we will calculate next!</a:t>
              </a:r>
            </a:p>
          </p:txBody>
        </p:sp>
        <p:cxnSp>
          <p:nvCxnSpPr>
            <p:cNvPr id="248" name="Straight Arrow Connector 247">
              <a:extLst>
                <a:ext uri="{FF2B5EF4-FFF2-40B4-BE49-F238E27FC236}">
                  <a16:creationId xmlns:a16="http://schemas.microsoft.com/office/drawing/2014/main" id="{898E7B86-76EE-4AF8-B8A8-3A219FB320D5}"/>
                </a:ext>
              </a:extLst>
            </p:cNvPr>
            <p:cNvCxnSpPr>
              <a:cxnSpLocks/>
              <a:stCxn id="247" idx="3"/>
              <a:endCxn id="265" idx="2"/>
            </p:cNvCxnSpPr>
            <p:nvPr/>
          </p:nvCxnSpPr>
          <p:spPr>
            <a:xfrm flipV="1">
              <a:off x="8569842" y="3846024"/>
              <a:ext cx="1838126" cy="138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FD0F007F-AC1C-4318-986C-0E712F2AB096}"/>
              </a:ext>
            </a:extLst>
          </p:cNvPr>
          <p:cNvSpPr/>
          <p:nvPr/>
        </p:nvSpPr>
        <p:spPr>
          <a:xfrm>
            <a:off x="684179" y="4633396"/>
            <a:ext cx="6096000" cy="954107"/>
          </a:xfrm>
          <a:prstGeom prst="rect">
            <a:avLst/>
          </a:prstGeom>
        </p:spPr>
        <p:txBody>
          <a:bodyPr>
            <a:spAutoFit/>
          </a:bodyPr>
          <a:lstStyle/>
          <a:p>
            <a:r>
              <a:rPr lang="en-US" dirty="0"/>
              <a:t>Plate settlers flocculate flocs and return them to the floc filter!</a:t>
            </a:r>
          </a:p>
        </p:txBody>
      </p:sp>
      <p:grpSp>
        <p:nvGrpSpPr>
          <p:cNvPr id="252" name="Group 251">
            <a:extLst>
              <a:ext uri="{FF2B5EF4-FFF2-40B4-BE49-F238E27FC236}">
                <a16:creationId xmlns:a16="http://schemas.microsoft.com/office/drawing/2014/main" id="{E9B7F34C-B906-4618-B2F4-EE49A25CE925}"/>
              </a:ext>
            </a:extLst>
          </p:cNvPr>
          <p:cNvGrpSpPr/>
          <p:nvPr/>
        </p:nvGrpSpPr>
        <p:grpSpPr>
          <a:xfrm>
            <a:off x="4777660" y="713348"/>
            <a:ext cx="1537523" cy="1333752"/>
            <a:chOff x="4777660" y="713348"/>
            <a:chExt cx="1537523" cy="1333752"/>
          </a:xfrm>
        </p:grpSpPr>
        <p:pic>
          <p:nvPicPr>
            <p:cNvPr id="253" name="Picture 252" descr="\documentclass{article}&#10;\usepackage{amsmath}&#10;\pagestyle{empty}&#10;\begin{document}&#10;&#10;$$v_c &gt; v_t$$&#10;&#10;&#10;\end{document}" title="IguanaTex Bitmap Display">
              <a:extLst>
                <a:ext uri="{FF2B5EF4-FFF2-40B4-BE49-F238E27FC236}">
                  <a16:creationId xmlns:a16="http://schemas.microsoft.com/office/drawing/2014/main" id="{E629BE76-441B-42BF-ABCF-37ECB3FB9E1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5172326" y="713348"/>
              <a:ext cx="748190" cy="176762"/>
            </a:xfrm>
            <a:prstGeom prst="rect">
              <a:avLst/>
            </a:prstGeom>
            <a:noFill/>
          </p:spPr>
        </p:pic>
        <p:pic>
          <p:nvPicPr>
            <p:cNvPr id="304" name="Picture 303" descr="\documentclass{article}&#10;\usepackage{amsmath}&#10;\pagestyle{empty}&#10;\begin{document}&#10;&#10;$$v_t &gt; \bar v_{z_{ff}}$$&#10;&#10;&#10;\end{document}" title="IguanaTex Bitmap Display">
              <a:extLst>
                <a:ext uri="{FF2B5EF4-FFF2-40B4-BE49-F238E27FC236}">
                  <a16:creationId xmlns:a16="http://schemas.microsoft.com/office/drawing/2014/main" id="{4B166721-1AAC-4D66-B7C7-27DC1F37EAE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70993" y="1434029"/>
              <a:ext cx="950857" cy="239238"/>
            </a:xfrm>
            <a:prstGeom prst="rect">
              <a:avLst/>
            </a:prstGeom>
            <a:noFill/>
          </p:spPr>
        </p:pic>
        <p:pic>
          <p:nvPicPr>
            <p:cNvPr id="305" name="Picture 304" descr="\documentclass{article}&#10;\usepackage{amsmath}&#10;\pagestyle{empty}&#10;\begin{document}&#10;&#10;$$v_t &gt; \bar v_{z_{ff}}$$&#10;&#10;&#10;\end{document}" title="IguanaTex Bitmap Display">
              <a:extLst>
                <a:ext uri="{FF2B5EF4-FFF2-40B4-BE49-F238E27FC236}">
                  <a16:creationId xmlns:a16="http://schemas.microsoft.com/office/drawing/2014/main" id="{75E63F12-DFDB-436D-8DD6-38F0197D3CEF}"/>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070993" y="1807862"/>
              <a:ext cx="950857" cy="239238"/>
            </a:xfrm>
            <a:prstGeom prst="rect">
              <a:avLst/>
            </a:prstGeom>
            <a:noFill/>
          </p:spPr>
        </p:pic>
        <p:pic>
          <p:nvPicPr>
            <p:cNvPr id="306" name="Picture 305" descr="\documentclass{article}&#10;\usepackage{amsmath}&#10;\pagestyle{empty}&#10;\begin{document}&#10;&#10;$$\bar v_{z_{ff}} &gt; v_t &gt; v_c$$&#10;&#10;&#10;\end{document}" title="IguanaTex Bitmap Display">
              <a:extLst>
                <a:ext uri="{FF2B5EF4-FFF2-40B4-BE49-F238E27FC236}">
                  <a16:creationId xmlns:a16="http://schemas.microsoft.com/office/drawing/2014/main" id="{0867D585-3F89-4F41-8BFA-7374FBB174BE}"/>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4777660" y="1063008"/>
              <a:ext cx="1537523" cy="239238"/>
            </a:xfrm>
            <a:prstGeom prst="rect">
              <a:avLst/>
            </a:prstGeom>
            <a:noFill/>
          </p:spPr>
        </p:pic>
      </p:grpSp>
    </p:spTree>
    <p:extLst>
      <p:ext uri="{BB962C8B-B14F-4D97-AF65-F5344CB8AC3E}">
        <p14:creationId xmlns:p14="http://schemas.microsoft.com/office/powerpoint/2010/main" val="3466208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Plate Settlers Capture Particles that settle faster than the plate settler capture velocity</a:t>
            </a:r>
          </a:p>
        </p:txBody>
      </p:sp>
      <p:grpSp>
        <p:nvGrpSpPr>
          <p:cNvPr id="1022" name="Group 1021">
            <a:extLst>
              <a:ext uri="{FF2B5EF4-FFF2-40B4-BE49-F238E27FC236}">
                <a16:creationId xmlns:a16="http://schemas.microsoft.com/office/drawing/2014/main" id="{3568D9B2-6C1C-4D28-B214-74047DE3795D}"/>
              </a:ext>
            </a:extLst>
          </p:cNvPr>
          <p:cNvGrpSpPr/>
          <p:nvPr/>
        </p:nvGrpSpPr>
        <p:grpSpPr>
          <a:xfrm>
            <a:off x="8497572" y="1976780"/>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7402936" y="5830358"/>
            <a:ext cx="310180" cy="310180"/>
          </a:xfrm>
          <a:prstGeom prst="rect">
            <a:avLst/>
          </a:prstGeom>
          <a:noFill/>
          <a:ln w="9525">
            <a:noFill/>
            <a:miter lim="800000"/>
            <a:headEnd/>
            <a:tailEnd/>
          </a:ln>
          <a:effectLst/>
        </p:spPr>
      </p:pic>
      <p:sp>
        <p:nvSpPr>
          <p:cNvPr id="4" name="Content Placeholder 3">
            <a:extLst>
              <a:ext uri="{FF2B5EF4-FFF2-40B4-BE49-F238E27FC236}">
                <a16:creationId xmlns:a16="http://schemas.microsoft.com/office/drawing/2014/main" id="{79D4FEA9-AE6C-4710-8D30-788CF98D6B2D}"/>
              </a:ext>
            </a:extLst>
          </p:cNvPr>
          <p:cNvSpPr>
            <a:spLocks noGrp="1"/>
          </p:cNvSpPr>
          <p:nvPr>
            <p:ph idx="1"/>
          </p:nvPr>
        </p:nvSpPr>
        <p:spPr/>
        <p:txBody>
          <a:bodyPr/>
          <a:lstStyle/>
          <a:p>
            <a:endParaRPr lang="en-US"/>
          </a:p>
        </p:txBody>
      </p:sp>
    </p:spTree>
    <p:custDataLst>
      <p:tags r:id="rId1"/>
    </p:custDataLst>
  </p:cSld>
  <p:clrMapOvr>
    <a:masterClrMapping/>
  </p:clrMapOvr>
  <p:transition advTm="1073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fill="hold" nodeType="afterEffect">
                                  <p:stCondLst>
                                    <p:cond delay="0"/>
                                  </p:stCondLst>
                                  <p:childTnLst>
                                    <p:animMotion origin="layout" path="M -1.875E-6 4.81481E-6 L 0.27162 -0.53056 " pathEditMode="relative" rAng="0" ptsTypes="AA">
                                      <p:cBhvr>
                                        <p:cTn id="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1" y="304800"/>
            <a:ext cx="9750075"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6495494" y="2347336"/>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6495494" y="1767898"/>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6495494" y="4433311"/>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6495494" y="5828723"/>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16157" y="3583017"/>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8859039" y="3601303"/>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520894" y="5490707"/>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8133013" y="6405540"/>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4.58333E-6 -1.11111E-6 L -0.11809 0.36551 " pathEditMode="relative" rAng="0" ptsTypes="AA">
                                      <p:cBhvr>
                                        <p:cTn id="22" dur="2000" fill="hold"/>
                                        <p:tgtEl>
                                          <p:spTgt spid="202778"/>
                                        </p:tgtEl>
                                        <p:attrNameLst>
                                          <p:attrName>ppt_x</p:attrName>
                                          <p:attrName>ppt_y</p:attrName>
                                        </p:attrNameLst>
                                      </p:cBhvr>
                                      <p:rCtr x="-5911" y="1826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457200" y="228600"/>
            <a:ext cx="9577450" cy="1143000"/>
          </a:xfrm>
        </p:spPr>
        <p:txBody>
          <a:bodyPr/>
          <a:lstStyle/>
          <a:p>
            <a:r>
              <a:rPr lang="en-US" dirty="0"/>
              <a:t>Equate times to obtain the capture velocity</a:t>
            </a:r>
          </a:p>
        </p:txBody>
      </p:sp>
      <p:sp>
        <p:nvSpPr>
          <p:cNvPr id="205829" name="Text Box 5"/>
          <p:cNvSpPr txBox="1">
            <a:spLocks noChangeArrowheads="1"/>
          </p:cNvSpPr>
          <p:nvPr/>
        </p:nvSpPr>
        <p:spPr bwMode="auto">
          <a:xfrm rot="21600000">
            <a:off x="1775772" y="2012855"/>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6160413" y="2046131"/>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5670324" y="2078347"/>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74018" y="4805766"/>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752603" y="5628904"/>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748248" y="2634560"/>
            <a:ext cx="1939810" cy="582095"/>
          </a:xfrm>
          <a:prstGeom prst="rect">
            <a:avLst/>
          </a:prstGeom>
        </p:spPr>
      </p:pic>
      <p:pic>
        <p:nvPicPr>
          <p:cNvPr id="8" name="Picture 7" descr="\documentclass{article}&#10;\usepackage{amsmath}&#10;\pagestyle{empty}&#10;\begin{document}&#10;&#10;$$\frac{S}{\bar v_c \cos \alpha} = \frac{L \sin \alpha}{\bar v_{z_{Plate}} - \bar v_c}$$&#10;&#10;&#10;\end{document}" title="IguanaTex Bitmap Display">
            <a:extLst>
              <a:ext uri="{FF2B5EF4-FFF2-40B4-BE49-F238E27FC236}">
                <a16:creationId xmlns:a16="http://schemas.microsoft.com/office/drawing/2014/main" id="{5C889912-88FA-4D98-80D8-F5664F7D9BFE}"/>
              </a:ext>
            </a:extLst>
          </p:cNvPr>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748249" y="3571566"/>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8846524" y="2865255"/>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780952" y="4041647"/>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748250" y="4579612"/>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748249" y="5149722"/>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748250" y="5745287"/>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851956" y="5825059"/>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545777" y="2677351"/>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Clarifier vertical velocity components</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9"/>
          <a:stretch>
            <a:fillRect/>
          </a:stretch>
        </p:blipFill>
        <p:spPr>
          <a:xfrm>
            <a:off x="13853" y="2734156"/>
            <a:ext cx="12192000" cy="3770072"/>
          </a:xfrm>
          <a:prstGeom prst="rect">
            <a:avLst/>
          </a:prstGeom>
        </p:spPr>
      </p:pic>
      <p:sp>
        <p:nvSpPr>
          <p:cNvPr id="4" name="Rectangle 3">
            <a:extLst>
              <a:ext uri="{FF2B5EF4-FFF2-40B4-BE49-F238E27FC236}">
                <a16:creationId xmlns:a16="http://schemas.microsoft.com/office/drawing/2014/main" id="{6ABFCF46-1426-4654-87EC-4DDBA9FAF77C}"/>
              </a:ext>
            </a:extLst>
          </p:cNvPr>
          <p:cNvSpPr/>
          <p:nvPr/>
        </p:nvSpPr>
        <p:spPr>
          <a:xfrm>
            <a:off x="834152" y="372028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752636" y="4850878"/>
            <a:ext cx="1534394" cy="461665"/>
          </a:xfrm>
          <a:prstGeom prst="rect">
            <a:avLst/>
          </a:prstGeom>
          <a:solidFill>
            <a:schemeClr val="bg1"/>
          </a:solid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solidFill>
            <a:schemeClr val="bg1"/>
          </a:solid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404037" y="5124893"/>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516033" y="5006754"/>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328193" y="4393609"/>
            <a:ext cx="749714" cy="211809"/>
          </a:xfrm>
          <a:prstGeom prst="rect">
            <a:avLst/>
          </a:prstGeom>
          <a:solidFill>
            <a:schemeClr val="bg1"/>
          </a:solidFill>
        </p:spPr>
      </p:pic>
      <p:pic>
        <p:nvPicPr>
          <p:cNvPr id="19" name="Picture 18" descr="\documentclass{article}&#10;\usepackage{amsmath}&#10;\pagestyle{empty}&#10;\begin{document}&#10;&#10;$$\bar v_{z_{Plate}} &gt; \bar v_{z_{Active}} &gt; \bar v_{z_{ff}} $$&#10;&#10;&#10;&#10;\end{document}" title="IguanaTex Bitmap Display">
            <a:extLst>
              <a:ext uri="{FF2B5EF4-FFF2-40B4-BE49-F238E27FC236}">
                <a16:creationId xmlns:a16="http://schemas.microsoft.com/office/drawing/2014/main" id="{CBCF8DE3-BB96-43FC-A1A2-2E400DB30FEF}"/>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148439" y="2297303"/>
            <a:ext cx="3872286" cy="363606"/>
          </a:xfrm>
          <a:prstGeom prst="rect">
            <a:avLst/>
          </a:prstGeom>
        </p:spPr>
      </p:pic>
      <p:pic>
        <p:nvPicPr>
          <p:cNvPr id="21" name="Picture 20">
            <a:extLst>
              <a:ext uri="{FF2B5EF4-FFF2-40B4-BE49-F238E27FC236}">
                <a16:creationId xmlns:a16="http://schemas.microsoft.com/office/drawing/2014/main" id="{247370FF-3132-434C-AA5B-92B2A9D4EDD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3648937" y="3768866"/>
            <a:ext cx="3524959" cy="397459"/>
          </a:xfrm>
          <a:prstGeom prst="rect">
            <a:avLst/>
          </a:prstGeom>
          <a:solidFill>
            <a:schemeClr val="bg1"/>
          </a:solidFill>
        </p:spPr>
      </p:pic>
      <p:pic>
        <p:nvPicPr>
          <p:cNvPr id="23" name="Picture 22" descr="\documentclass{article}&#10;\usepackage{amsmath}&#10;\pagestyle{empty}&#10;\begin{document}&#10;&#10;&#10;$$W_{Clarifier}  L_{Active}  \bar v_{z_{Active}} = Q_{Clarifier}$$&#10;&#10;&#10;\end{document}" title="IguanaTex Bitmap Display">
            <a:extLst>
              <a:ext uri="{FF2B5EF4-FFF2-40B4-BE49-F238E27FC236}">
                <a16:creationId xmlns:a16="http://schemas.microsoft.com/office/drawing/2014/main" id="{C71A9B82-12C8-4FB5-AE04-9AE72B61F213}"/>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57838" y="4384057"/>
            <a:ext cx="4100575" cy="252952"/>
          </a:xfrm>
          <a:prstGeom prst="rect">
            <a:avLst/>
          </a:prstGeom>
          <a:solidFill>
            <a:schemeClr val="bg1"/>
          </a:solidFill>
        </p:spPr>
      </p:pic>
      <p:pic>
        <p:nvPicPr>
          <p:cNvPr id="25" name="Picture 24" descr="\documentclass{article}&#10;\usepackage{amsmath}&#10;\pagestyle{empty}&#10;\begin{document}&#10;&#10;&#10;$$W_{Clarifier}  L_{ff}  v_{z_{ff}} = Q_{Clarifier}$$&#10;&#10;&#10;\end{document}" title="IguanaTex Bitmap Display">
            <a:extLst>
              <a:ext uri="{FF2B5EF4-FFF2-40B4-BE49-F238E27FC236}">
                <a16:creationId xmlns:a16="http://schemas.microsoft.com/office/drawing/2014/main" id="{98AB6D87-D059-4414-A743-A474D8E2CE6B}"/>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077806" y="4998388"/>
            <a:ext cx="3413332" cy="268190"/>
          </a:xfrm>
          <a:prstGeom prst="rect">
            <a:avLst/>
          </a:prstGeom>
          <a:solidFill>
            <a:schemeClr val="bg1"/>
          </a:solidFill>
        </p:spPr>
      </p:pic>
    </p:spTree>
    <p:extLst>
      <p:ext uri="{BB962C8B-B14F-4D97-AF65-F5344CB8AC3E}">
        <p14:creationId xmlns:p14="http://schemas.microsoft.com/office/powerpoint/2010/main" val="294844821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Floc-filter/Sed</a:t>
            </a: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MasterSp="0">
  <p:cSld>
    <p:bg>
      <p:bgPr>
        <a:solidFill>
          <a:schemeClr val="accent3">
            <a:lumMod val="20000"/>
            <a:lumOff val="80000"/>
          </a:schemeClr>
        </a:solidFill>
        <a:effectLst/>
      </p:bgPr>
    </p:bg>
    <p:spTree>
      <p:nvGrpSpPr>
        <p:cNvPr id="1" name=""/>
        <p:cNvGrpSpPr/>
        <p:nvPr/>
      </p:nvGrpSpPr>
      <p:grpSpPr>
        <a:xfrm>
          <a:off x="0" y="0"/>
          <a:ext cx="0" cy="0"/>
          <a:chOff x="0" y="0"/>
          <a:chExt cx="0" cy="0"/>
        </a:xfrm>
      </p:grpSpPr>
      <p:grpSp>
        <p:nvGrpSpPr>
          <p:cNvPr id="231" name="Group 230">
            <a:extLst>
              <a:ext uri="{FF2B5EF4-FFF2-40B4-BE49-F238E27FC236}">
                <a16:creationId xmlns:a16="http://schemas.microsoft.com/office/drawing/2014/main" id="{ACEAC463-38E1-4EFE-A6D1-B9C128352956}"/>
              </a:ext>
            </a:extLst>
          </p:cNvPr>
          <p:cNvGrpSpPr/>
          <p:nvPr/>
        </p:nvGrpSpPr>
        <p:grpSpPr>
          <a:xfrm>
            <a:off x="9601402" y="5220595"/>
            <a:ext cx="731520" cy="1282929"/>
            <a:chOff x="9601402" y="5220595"/>
            <a:chExt cx="731520" cy="1282929"/>
          </a:xfrm>
        </p:grpSpPr>
        <p:sp>
          <p:nvSpPr>
            <p:cNvPr id="8" name="Oval 7">
              <a:extLst>
                <a:ext uri="{FF2B5EF4-FFF2-40B4-BE49-F238E27FC236}">
                  <a16:creationId xmlns:a16="http://schemas.microsoft.com/office/drawing/2014/main" id="{070FCA1F-129E-4DCE-AA5F-D512D17B2371}"/>
                </a:ext>
              </a:extLst>
            </p:cNvPr>
            <p:cNvSpPr/>
            <p:nvPr/>
          </p:nvSpPr>
          <p:spPr>
            <a:xfrm>
              <a:off x="9601402" y="5220595"/>
              <a:ext cx="731520" cy="731520"/>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1" name="Picture 10">
              <a:extLst>
                <a:ext uri="{FF2B5EF4-FFF2-40B4-BE49-F238E27FC236}">
                  <a16:creationId xmlns:a16="http://schemas.microsoft.com/office/drawing/2014/main" id="{4F5E4551-6E3C-44B1-AC22-7AE3EEE21E25}"/>
                </a:ext>
              </a:extLst>
            </p:cNvPr>
            <p:cNvPicPr>
              <a:picLocks noChangeAspect="1"/>
            </p:cNvPicPr>
            <p:nvPr/>
          </p:nvPicPr>
          <p:blipFill>
            <a:blip r:embed="rId9"/>
            <a:stretch>
              <a:fillRect/>
            </a:stretch>
          </p:blipFill>
          <p:spPr>
            <a:xfrm rot="11133055">
              <a:off x="9873192" y="5843347"/>
              <a:ext cx="150040" cy="660177"/>
            </a:xfrm>
            <a:prstGeom prst="rect">
              <a:avLst/>
            </a:prstGeom>
          </p:spPr>
        </p:pic>
      </p:grpSp>
      <p:grpSp>
        <p:nvGrpSpPr>
          <p:cNvPr id="181" name="Group 180">
            <a:extLst>
              <a:ext uri="{FF2B5EF4-FFF2-40B4-BE49-F238E27FC236}">
                <a16:creationId xmlns:a16="http://schemas.microsoft.com/office/drawing/2014/main" id="{A1266B1E-0378-4E62-AD3D-9EC9EDA9D26F}"/>
              </a:ext>
            </a:extLst>
          </p:cNvPr>
          <p:cNvGrpSpPr/>
          <p:nvPr/>
        </p:nvGrpSpPr>
        <p:grpSpPr>
          <a:xfrm>
            <a:off x="9753600" y="404941"/>
            <a:ext cx="427124" cy="544446"/>
            <a:chOff x="9753600" y="525517"/>
            <a:chExt cx="427124" cy="544446"/>
          </a:xfrm>
        </p:grpSpPr>
        <p:sp>
          <p:nvSpPr>
            <p:cNvPr id="177" name="Oval 176">
              <a:extLst>
                <a:ext uri="{FF2B5EF4-FFF2-40B4-BE49-F238E27FC236}">
                  <a16:creationId xmlns:a16="http://schemas.microsoft.com/office/drawing/2014/main" id="{C586E911-ED22-4FF0-AF47-C25F5641EBFB}"/>
                </a:ext>
              </a:extLst>
            </p:cNvPr>
            <p:cNvSpPr/>
            <p:nvPr/>
          </p:nvSpPr>
          <p:spPr>
            <a:xfrm>
              <a:off x="9753600" y="642839"/>
              <a:ext cx="427124" cy="427124"/>
            </a:xfrm>
            <a:prstGeom prst="ellipse">
              <a:avLst/>
            </a:prstGeom>
            <a:solidFill>
              <a:schemeClr val="accent3">
                <a:lumMod val="20000"/>
                <a:lumOff val="80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80" name="Rectangle 179">
              <a:extLst>
                <a:ext uri="{FF2B5EF4-FFF2-40B4-BE49-F238E27FC236}">
                  <a16:creationId xmlns:a16="http://schemas.microsoft.com/office/drawing/2014/main" id="{0F4D1B7B-CBA3-46B2-BF26-A6A42C4FA971}"/>
                </a:ext>
              </a:extLst>
            </p:cNvPr>
            <p:cNvSpPr/>
            <p:nvPr/>
          </p:nvSpPr>
          <p:spPr>
            <a:xfrm>
              <a:off x="9944303" y="525517"/>
              <a:ext cx="45719" cy="2502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5" name="Oval 174">
            <a:extLst>
              <a:ext uri="{FF2B5EF4-FFF2-40B4-BE49-F238E27FC236}">
                <a16:creationId xmlns:a16="http://schemas.microsoft.com/office/drawing/2014/main" id="{95F9BC43-2DA3-4C0B-8FFE-89D650D2F42C}"/>
              </a:ext>
            </a:extLst>
          </p:cNvPr>
          <p:cNvSpPr/>
          <p:nvPr/>
        </p:nvSpPr>
        <p:spPr>
          <a:xfrm>
            <a:off x="10863605" y="1764502"/>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 name="Title 1">
            <a:extLst>
              <a:ext uri="{FF2B5EF4-FFF2-40B4-BE49-F238E27FC236}">
                <a16:creationId xmlns:a16="http://schemas.microsoft.com/office/drawing/2014/main" id="{0D2B9396-EE1E-4B9C-8F2A-6271DF9D9156}"/>
              </a:ext>
            </a:extLst>
          </p:cNvPr>
          <p:cNvSpPr>
            <a:spLocks noGrp="1"/>
          </p:cNvSpPr>
          <p:nvPr>
            <p:ph type="title"/>
          </p:nvPr>
        </p:nvSpPr>
        <p:spPr>
          <a:xfrm>
            <a:off x="457199" y="228600"/>
            <a:ext cx="4406203" cy="1992086"/>
          </a:xfrm>
        </p:spPr>
        <p:txBody>
          <a:bodyPr/>
          <a:lstStyle/>
          <a:p>
            <a:r>
              <a:rPr lang="en-US" dirty="0"/>
              <a:t>Floc Filter, </a:t>
            </a:r>
            <a:br>
              <a:rPr lang="en-US" dirty="0"/>
            </a:br>
            <a:r>
              <a:rPr lang="en-US" dirty="0"/>
              <a:t>Plate Settler, </a:t>
            </a:r>
            <a:br>
              <a:rPr lang="en-US" dirty="0"/>
            </a:br>
            <a:r>
              <a:rPr lang="en-US" dirty="0"/>
              <a:t>Floc Hopper</a:t>
            </a:r>
          </a:p>
        </p:txBody>
      </p:sp>
      <p:grpSp>
        <p:nvGrpSpPr>
          <p:cNvPr id="40" name="Group 39">
            <a:extLst>
              <a:ext uri="{FF2B5EF4-FFF2-40B4-BE49-F238E27FC236}">
                <a16:creationId xmlns:a16="http://schemas.microsoft.com/office/drawing/2014/main" id="{A16F1076-A3CE-41C6-A144-87739CBE1DEC}"/>
              </a:ext>
            </a:extLst>
          </p:cNvPr>
          <p:cNvGrpSpPr/>
          <p:nvPr/>
        </p:nvGrpSpPr>
        <p:grpSpPr>
          <a:xfrm>
            <a:off x="7842323" y="223669"/>
            <a:ext cx="4249678" cy="6428500"/>
            <a:chOff x="7842323" y="344245"/>
            <a:chExt cx="4249678" cy="6428500"/>
          </a:xfrm>
        </p:grpSpPr>
        <p:grpSp>
          <p:nvGrpSpPr>
            <p:cNvPr id="9" name="Group 8">
              <a:extLst>
                <a:ext uri="{FF2B5EF4-FFF2-40B4-BE49-F238E27FC236}">
                  <a16:creationId xmlns:a16="http://schemas.microsoft.com/office/drawing/2014/main" id="{B0E3186A-D920-4B71-A76B-21E6FA68B1ED}"/>
                </a:ext>
              </a:extLst>
            </p:cNvPr>
            <p:cNvGrpSpPr/>
            <p:nvPr/>
          </p:nvGrpSpPr>
          <p:grpSpPr>
            <a:xfrm>
              <a:off x="7842323" y="344245"/>
              <a:ext cx="4249678" cy="6303981"/>
              <a:chOff x="7896113" y="-21516"/>
              <a:chExt cx="4249678" cy="6303981"/>
            </a:xfrm>
          </p:grpSpPr>
          <p:sp>
            <p:nvSpPr>
              <p:cNvPr id="4" name="Freeform: Shape 3">
                <a:extLst>
                  <a:ext uri="{FF2B5EF4-FFF2-40B4-BE49-F238E27FC236}">
                    <a16:creationId xmlns:a16="http://schemas.microsoft.com/office/drawing/2014/main" id="{C02263F1-EF61-4A44-A94D-37E0ABFA620B}"/>
                  </a:ext>
                </a:extLst>
              </p:cNvPr>
              <p:cNvSpPr/>
              <p:nvPr/>
            </p:nvSpPr>
            <p:spPr>
              <a:xfrm>
                <a:off x="7896113"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 name="Freeform: Shape 4">
                <a:extLst>
                  <a:ext uri="{FF2B5EF4-FFF2-40B4-BE49-F238E27FC236}">
                    <a16:creationId xmlns:a16="http://schemas.microsoft.com/office/drawing/2014/main" id="{68C8F700-3E7F-4931-8F74-6C371E5CE9A3}"/>
                  </a:ext>
                </a:extLst>
              </p:cNvPr>
              <p:cNvSpPr/>
              <p:nvPr/>
            </p:nvSpPr>
            <p:spPr>
              <a:xfrm flipH="1">
                <a:off x="10166384" y="-21516"/>
                <a:ext cx="1979407" cy="6303981"/>
              </a:xfrm>
              <a:custGeom>
                <a:avLst/>
                <a:gdLst>
                  <a:gd name="connsiteX0" fmla="*/ 0 w 1979407"/>
                  <a:gd name="connsiteY0" fmla="*/ 0 h 6303981"/>
                  <a:gd name="connsiteX1" fmla="*/ 0 w 1979407"/>
                  <a:gd name="connsiteY1" fmla="*/ 3915783 h 6303981"/>
                  <a:gd name="connsiteX2" fmla="*/ 1979407 w 1979407"/>
                  <a:gd name="connsiteY2" fmla="*/ 6303981 h 6303981"/>
                </a:gdLst>
                <a:ahLst/>
                <a:cxnLst>
                  <a:cxn ang="0">
                    <a:pos x="connsiteX0" y="connsiteY0"/>
                  </a:cxn>
                  <a:cxn ang="0">
                    <a:pos x="connsiteX1" y="connsiteY1"/>
                  </a:cxn>
                  <a:cxn ang="0">
                    <a:pos x="connsiteX2" y="connsiteY2"/>
                  </a:cxn>
                </a:cxnLst>
                <a:rect l="l" t="t" r="r" b="b"/>
                <a:pathLst>
                  <a:path w="1979407" h="6303981">
                    <a:moveTo>
                      <a:pt x="0" y="0"/>
                    </a:moveTo>
                    <a:lnTo>
                      <a:pt x="0" y="3915783"/>
                    </a:lnTo>
                    <a:lnTo>
                      <a:pt x="1979407" y="6303981"/>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7" name="Arc 6">
              <a:extLst>
                <a:ext uri="{FF2B5EF4-FFF2-40B4-BE49-F238E27FC236}">
                  <a16:creationId xmlns:a16="http://schemas.microsoft.com/office/drawing/2014/main" id="{42120943-A12E-45F8-A5AC-961A96E55C8F}"/>
                </a:ext>
              </a:extLst>
            </p:cNvPr>
            <p:cNvSpPr/>
            <p:nvPr/>
          </p:nvSpPr>
          <p:spPr>
            <a:xfrm>
              <a:off x="9825430" y="6489281"/>
              <a:ext cx="283464" cy="283464"/>
            </a:xfrm>
            <a:prstGeom prst="arc">
              <a:avLst>
                <a:gd name="adj1" fmla="val 183986"/>
                <a:gd name="adj2" fmla="val 10636412"/>
              </a:avLst>
            </a:prstGeom>
            <a:ln w="5715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Candara"/>
                <a:ea typeface="+mn-ea"/>
                <a:cs typeface="+mn-cs"/>
              </a:endParaRPr>
            </a:p>
          </p:txBody>
        </p:sp>
      </p:grpSp>
      <p:grpSp>
        <p:nvGrpSpPr>
          <p:cNvPr id="254" name="Group 253">
            <a:extLst>
              <a:ext uri="{FF2B5EF4-FFF2-40B4-BE49-F238E27FC236}">
                <a16:creationId xmlns:a16="http://schemas.microsoft.com/office/drawing/2014/main" id="{37DD752F-9827-4028-81CF-0BEFF8561E7B}"/>
              </a:ext>
            </a:extLst>
          </p:cNvPr>
          <p:cNvGrpSpPr/>
          <p:nvPr/>
        </p:nvGrpSpPr>
        <p:grpSpPr>
          <a:xfrm>
            <a:off x="7223760" y="2753252"/>
            <a:ext cx="757120" cy="3762103"/>
            <a:chOff x="7223760" y="2753252"/>
            <a:chExt cx="757120" cy="3762103"/>
          </a:xfrm>
        </p:grpSpPr>
        <p:sp>
          <p:nvSpPr>
            <p:cNvPr id="44" name="Rectangle 43">
              <a:extLst>
                <a:ext uri="{FF2B5EF4-FFF2-40B4-BE49-F238E27FC236}">
                  <a16:creationId xmlns:a16="http://schemas.microsoft.com/office/drawing/2014/main" id="{FCD8A838-1C17-4F15-AF13-91C4ADEB90DE}"/>
                </a:ext>
              </a:extLst>
            </p:cNvPr>
            <p:cNvSpPr/>
            <p:nvPr/>
          </p:nvSpPr>
          <p:spPr>
            <a:xfrm>
              <a:off x="7707086" y="2791386"/>
              <a:ext cx="273794" cy="601712"/>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6" name="Freeform: Shape 45">
              <a:extLst>
                <a:ext uri="{FF2B5EF4-FFF2-40B4-BE49-F238E27FC236}">
                  <a16:creationId xmlns:a16="http://schemas.microsoft.com/office/drawing/2014/main" id="{C781E5F1-FD2B-40CE-8251-5AC8780CC251}"/>
                </a:ext>
              </a:extLst>
            </p:cNvPr>
            <p:cNvSpPr/>
            <p:nvPr/>
          </p:nvSpPr>
          <p:spPr>
            <a:xfrm>
              <a:off x="7223760" y="2753252"/>
              <a:ext cx="640080" cy="3762103"/>
            </a:xfrm>
            <a:custGeom>
              <a:avLst/>
              <a:gdLst>
                <a:gd name="connsiteX0" fmla="*/ 418011 w 431074"/>
                <a:gd name="connsiteY0" fmla="*/ 1371600 h 3762103"/>
                <a:gd name="connsiteX1" fmla="*/ 418011 w 431074"/>
                <a:gd name="connsiteY1" fmla="*/ 3762103 h 3762103"/>
                <a:gd name="connsiteX2" fmla="*/ 0 w 431074"/>
                <a:gd name="connsiteY2" fmla="*/ 3344092 h 3762103"/>
                <a:gd name="connsiteX3" fmla="*/ 0 w 431074"/>
                <a:gd name="connsiteY3" fmla="*/ 0 h 3762103"/>
                <a:gd name="connsiteX4" fmla="*/ 431074 w 431074"/>
                <a:gd name="connsiteY4" fmla="*/ 0 h 3762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074" h="3762103">
                  <a:moveTo>
                    <a:pt x="418011" y="1371600"/>
                  </a:moveTo>
                  <a:lnTo>
                    <a:pt x="418011" y="3762103"/>
                  </a:lnTo>
                  <a:lnTo>
                    <a:pt x="0" y="3344092"/>
                  </a:lnTo>
                  <a:lnTo>
                    <a:pt x="0" y="0"/>
                  </a:lnTo>
                  <a:lnTo>
                    <a:pt x="431074" y="0"/>
                  </a:ln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5" name="Group 54">
            <a:extLst>
              <a:ext uri="{FF2B5EF4-FFF2-40B4-BE49-F238E27FC236}">
                <a16:creationId xmlns:a16="http://schemas.microsoft.com/office/drawing/2014/main" id="{6FB8CD99-0A3D-45BE-B0A5-F68D56908150}"/>
              </a:ext>
            </a:extLst>
          </p:cNvPr>
          <p:cNvGrpSpPr/>
          <p:nvPr/>
        </p:nvGrpSpPr>
        <p:grpSpPr>
          <a:xfrm>
            <a:off x="9730290" y="5381958"/>
            <a:ext cx="450321" cy="404039"/>
            <a:chOff x="9730290" y="5502534"/>
            <a:chExt cx="450321" cy="404039"/>
          </a:xfrm>
        </p:grpSpPr>
        <p:sp>
          <p:nvSpPr>
            <p:cNvPr id="27" name="Oval 26">
              <a:extLst>
                <a:ext uri="{FF2B5EF4-FFF2-40B4-BE49-F238E27FC236}">
                  <a16:creationId xmlns:a16="http://schemas.microsoft.com/office/drawing/2014/main" id="{FB258E6B-676C-4B4A-8EF1-408420C50A1C}"/>
                </a:ext>
              </a:extLst>
            </p:cNvPr>
            <p:cNvSpPr/>
            <p:nvPr/>
          </p:nvSpPr>
          <p:spPr>
            <a:xfrm>
              <a:off x="9730290" y="561549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 name="Oval 27">
              <a:extLst>
                <a:ext uri="{FF2B5EF4-FFF2-40B4-BE49-F238E27FC236}">
                  <a16:creationId xmlns:a16="http://schemas.microsoft.com/office/drawing/2014/main" id="{32F09B8C-5DE5-452B-A564-3B9B0BFA0CA8}"/>
                </a:ext>
              </a:extLst>
            </p:cNvPr>
            <p:cNvSpPr/>
            <p:nvPr/>
          </p:nvSpPr>
          <p:spPr>
            <a:xfrm>
              <a:off x="9936771" y="55025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8" name="Oval 47">
              <a:extLst>
                <a:ext uri="{FF2B5EF4-FFF2-40B4-BE49-F238E27FC236}">
                  <a16:creationId xmlns:a16="http://schemas.microsoft.com/office/drawing/2014/main" id="{E747D9B6-DCFF-40A7-A025-1C65C12EBD7B}"/>
                </a:ext>
              </a:extLst>
            </p:cNvPr>
            <p:cNvSpPr/>
            <p:nvPr/>
          </p:nvSpPr>
          <p:spPr>
            <a:xfrm>
              <a:off x="10089171" y="56549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49" name="Oval 48">
              <a:extLst>
                <a:ext uri="{FF2B5EF4-FFF2-40B4-BE49-F238E27FC236}">
                  <a16:creationId xmlns:a16="http://schemas.microsoft.com/office/drawing/2014/main" id="{71795472-7560-4D2B-BB5E-3EC197ECBF65}"/>
                </a:ext>
              </a:extLst>
            </p:cNvPr>
            <p:cNvSpPr/>
            <p:nvPr/>
          </p:nvSpPr>
          <p:spPr>
            <a:xfrm>
              <a:off x="9849365" y="576080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0" name="Oval 49">
              <a:extLst>
                <a:ext uri="{FF2B5EF4-FFF2-40B4-BE49-F238E27FC236}">
                  <a16:creationId xmlns:a16="http://schemas.microsoft.com/office/drawing/2014/main" id="{B0317A8D-F3A2-41D3-BC50-9F65AACC9680}"/>
                </a:ext>
              </a:extLst>
            </p:cNvPr>
            <p:cNvSpPr/>
            <p:nvPr/>
          </p:nvSpPr>
          <p:spPr>
            <a:xfrm>
              <a:off x="10134891" y="586085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54" name="Group 53">
            <a:extLst>
              <a:ext uri="{FF2B5EF4-FFF2-40B4-BE49-F238E27FC236}">
                <a16:creationId xmlns:a16="http://schemas.microsoft.com/office/drawing/2014/main" id="{E486015E-620C-4F20-A4FC-69C406DECEFA}"/>
              </a:ext>
            </a:extLst>
          </p:cNvPr>
          <p:cNvGrpSpPr/>
          <p:nvPr/>
        </p:nvGrpSpPr>
        <p:grpSpPr>
          <a:xfrm>
            <a:off x="9749087" y="5404818"/>
            <a:ext cx="452160" cy="453072"/>
            <a:chOff x="9733048" y="5478331"/>
            <a:chExt cx="452160" cy="453072"/>
          </a:xfrm>
        </p:grpSpPr>
        <p:sp>
          <p:nvSpPr>
            <p:cNvPr id="29" name="Oval 28">
              <a:extLst>
                <a:ext uri="{FF2B5EF4-FFF2-40B4-BE49-F238E27FC236}">
                  <a16:creationId xmlns:a16="http://schemas.microsoft.com/office/drawing/2014/main" id="{3351CE18-E96C-46EE-BAC8-F1CEA81932CD}"/>
                </a:ext>
              </a:extLst>
            </p:cNvPr>
            <p:cNvSpPr/>
            <p:nvPr/>
          </p:nvSpPr>
          <p:spPr>
            <a:xfrm>
              <a:off x="10048048" y="547833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1" name="Oval 50">
              <a:extLst>
                <a:ext uri="{FF2B5EF4-FFF2-40B4-BE49-F238E27FC236}">
                  <a16:creationId xmlns:a16="http://schemas.microsoft.com/office/drawing/2014/main" id="{C9C39415-B238-4ECE-AB65-B2663501D167}"/>
                </a:ext>
              </a:extLst>
            </p:cNvPr>
            <p:cNvSpPr/>
            <p:nvPr/>
          </p:nvSpPr>
          <p:spPr>
            <a:xfrm>
              <a:off x="9780785" y="549912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2" name="Oval 51">
              <a:extLst>
                <a:ext uri="{FF2B5EF4-FFF2-40B4-BE49-F238E27FC236}">
                  <a16:creationId xmlns:a16="http://schemas.microsoft.com/office/drawing/2014/main" id="{335A7EA0-21CD-412E-B90A-2E09F73D03FF}"/>
                </a:ext>
              </a:extLst>
            </p:cNvPr>
            <p:cNvSpPr/>
            <p:nvPr/>
          </p:nvSpPr>
          <p:spPr>
            <a:xfrm>
              <a:off x="9733048" y="579424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3" name="Oval 52">
              <a:extLst>
                <a:ext uri="{FF2B5EF4-FFF2-40B4-BE49-F238E27FC236}">
                  <a16:creationId xmlns:a16="http://schemas.microsoft.com/office/drawing/2014/main" id="{88F0A14D-B69D-440B-9B93-867C40D36C08}"/>
                </a:ext>
              </a:extLst>
            </p:cNvPr>
            <p:cNvSpPr/>
            <p:nvPr/>
          </p:nvSpPr>
          <p:spPr>
            <a:xfrm>
              <a:off x="9943161" y="573567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70" name="Group 169">
            <a:extLst>
              <a:ext uri="{FF2B5EF4-FFF2-40B4-BE49-F238E27FC236}">
                <a16:creationId xmlns:a16="http://schemas.microsoft.com/office/drawing/2014/main" id="{05C65B8B-A5FE-49B2-8C6E-21EB5616F742}"/>
              </a:ext>
            </a:extLst>
          </p:cNvPr>
          <p:cNvGrpSpPr/>
          <p:nvPr/>
        </p:nvGrpSpPr>
        <p:grpSpPr>
          <a:xfrm>
            <a:off x="8482403" y="3475800"/>
            <a:ext cx="2992172" cy="1991153"/>
            <a:chOff x="8482403" y="3596376"/>
            <a:chExt cx="2992172" cy="1991153"/>
          </a:xfrm>
        </p:grpSpPr>
        <p:grpSp>
          <p:nvGrpSpPr>
            <p:cNvPr id="61" name="Group 60">
              <a:extLst>
                <a:ext uri="{FF2B5EF4-FFF2-40B4-BE49-F238E27FC236}">
                  <a16:creationId xmlns:a16="http://schemas.microsoft.com/office/drawing/2014/main" id="{468AA159-6548-46AD-816D-63D7C89662B2}"/>
                </a:ext>
              </a:extLst>
            </p:cNvPr>
            <p:cNvGrpSpPr/>
            <p:nvPr/>
          </p:nvGrpSpPr>
          <p:grpSpPr>
            <a:xfrm>
              <a:off x="8482403" y="4111936"/>
              <a:ext cx="280352" cy="274320"/>
              <a:chOff x="1412620" y="3091725"/>
              <a:chExt cx="280352" cy="274320"/>
            </a:xfrm>
          </p:grpSpPr>
          <p:sp>
            <p:nvSpPr>
              <p:cNvPr id="62" name="Oval 61">
                <a:extLst>
                  <a:ext uri="{FF2B5EF4-FFF2-40B4-BE49-F238E27FC236}">
                    <a16:creationId xmlns:a16="http://schemas.microsoft.com/office/drawing/2014/main" id="{77E34B7F-C2AA-4B32-891A-00834E7F77E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3" name="Oval 62">
                <a:extLst>
                  <a:ext uri="{FF2B5EF4-FFF2-40B4-BE49-F238E27FC236}">
                    <a16:creationId xmlns:a16="http://schemas.microsoft.com/office/drawing/2014/main" id="{D790F182-7B3C-4B81-BF91-82ABACE4A34F}"/>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4" name="Oval 63">
                <a:extLst>
                  <a:ext uri="{FF2B5EF4-FFF2-40B4-BE49-F238E27FC236}">
                    <a16:creationId xmlns:a16="http://schemas.microsoft.com/office/drawing/2014/main" id="{319F6E83-D5BA-4711-BC05-A145FBE5B4E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5" name="Oval 64">
                <a:extLst>
                  <a:ext uri="{FF2B5EF4-FFF2-40B4-BE49-F238E27FC236}">
                    <a16:creationId xmlns:a16="http://schemas.microsoft.com/office/drawing/2014/main" id="{9CCA3310-4DCA-44C7-AD9E-9A0982A154D2}"/>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6" name="Oval 65">
                <a:extLst>
                  <a:ext uri="{FF2B5EF4-FFF2-40B4-BE49-F238E27FC236}">
                    <a16:creationId xmlns:a16="http://schemas.microsoft.com/office/drawing/2014/main" id="{931DB1A4-2DDA-4235-93D3-694BCA3F943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7" name="Oval 66">
                <a:extLst>
                  <a:ext uri="{FF2B5EF4-FFF2-40B4-BE49-F238E27FC236}">
                    <a16:creationId xmlns:a16="http://schemas.microsoft.com/office/drawing/2014/main" id="{59627D04-B213-406E-BD67-A133AA993454}"/>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8" name="Oval 67">
                <a:extLst>
                  <a:ext uri="{FF2B5EF4-FFF2-40B4-BE49-F238E27FC236}">
                    <a16:creationId xmlns:a16="http://schemas.microsoft.com/office/drawing/2014/main" id="{D6228736-E73C-4692-8358-9DD27B937E50}"/>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9" name="Oval 68">
                <a:extLst>
                  <a:ext uri="{FF2B5EF4-FFF2-40B4-BE49-F238E27FC236}">
                    <a16:creationId xmlns:a16="http://schemas.microsoft.com/office/drawing/2014/main" id="{971A3106-FDFC-4138-84AC-1AF871EB5D75}"/>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0" name="Oval 69">
                <a:extLst>
                  <a:ext uri="{FF2B5EF4-FFF2-40B4-BE49-F238E27FC236}">
                    <a16:creationId xmlns:a16="http://schemas.microsoft.com/office/drawing/2014/main" id="{160AE009-3C20-49DB-8F88-0D85B91E7601}"/>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1" name="Oval 70">
                <a:extLst>
                  <a:ext uri="{FF2B5EF4-FFF2-40B4-BE49-F238E27FC236}">
                    <a16:creationId xmlns:a16="http://schemas.microsoft.com/office/drawing/2014/main" id="{21F584CD-4572-449D-A218-0B7B5A64A6EF}"/>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72" name="Group 71">
              <a:extLst>
                <a:ext uri="{FF2B5EF4-FFF2-40B4-BE49-F238E27FC236}">
                  <a16:creationId xmlns:a16="http://schemas.microsoft.com/office/drawing/2014/main" id="{88C40697-00AC-473A-A6BE-E76B04BD493F}"/>
                </a:ext>
              </a:extLst>
            </p:cNvPr>
            <p:cNvGrpSpPr/>
            <p:nvPr/>
          </p:nvGrpSpPr>
          <p:grpSpPr>
            <a:xfrm>
              <a:off x="9481212" y="4148726"/>
              <a:ext cx="280352" cy="274320"/>
              <a:chOff x="1412620" y="3091725"/>
              <a:chExt cx="280352" cy="274320"/>
            </a:xfrm>
          </p:grpSpPr>
          <p:sp>
            <p:nvSpPr>
              <p:cNvPr id="73" name="Oval 72">
                <a:extLst>
                  <a:ext uri="{FF2B5EF4-FFF2-40B4-BE49-F238E27FC236}">
                    <a16:creationId xmlns:a16="http://schemas.microsoft.com/office/drawing/2014/main" id="{DA94E1E1-BCA5-4B65-8A21-00CD70E9C181}"/>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4" name="Oval 73">
                <a:extLst>
                  <a:ext uri="{FF2B5EF4-FFF2-40B4-BE49-F238E27FC236}">
                    <a16:creationId xmlns:a16="http://schemas.microsoft.com/office/drawing/2014/main" id="{66FB37E4-BA76-4E3B-AD96-F83052E0F6D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5" name="Oval 74">
                <a:extLst>
                  <a:ext uri="{FF2B5EF4-FFF2-40B4-BE49-F238E27FC236}">
                    <a16:creationId xmlns:a16="http://schemas.microsoft.com/office/drawing/2014/main" id="{DA1484F4-E0D0-4E6B-95D8-684689399DB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6" name="Oval 75">
                <a:extLst>
                  <a:ext uri="{FF2B5EF4-FFF2-40B4-BE49-F238E27FC236}">
                    <a16:creationId xmlns:a16="http://schemas.microsoft.com/office/drawing/2014/main" id="{C39B76B1-1AD8-48A4-B478-FC650C5C3611}"/>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7" name="Oval 76">
                <a:extLst>
                  <a:ext uri="{FF2B5EF4-FFF2-40B4-BE49-F238E27FC236}">
                    <a16:creationId xmlns:a16="http://schemas.microsoft.com/office/drawing/2014/main" id="{C74FBA83-50AD-4B76-82BF-7F5F7AC5EFD6}"/>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8" name="Oval 77">
                <a:extLst>
                  <a:ext uri="{FF2B5EF4-FFF2-40B4-BE49-F238E27FC236}">
                    <a16:creationId xmlns:a16="http://schemas.microsoft.com/office/drawing/2014/main" id="{315325A8-89E5-471C-8CE5-5CCA2CAF359C}"/>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79" name="Oval 78">
                <a:extLst>
                  <a:ext uri="{FF2B5EF4-FFF2-40B4-BE49-F238E27FC236}">
                    <a16:creationId xmlns:a16="http://schemas.microsoft.com/office/drawing/2014/main" id="{50D40C4E-97AB-44DD-8400-7B4C7134585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0" name="Oval 79">
                <a:extLst>
                  <a:ext uri="{FF2B5EF4-FFF2-40B4-BE49-F238E27FC236}">
                    <a16:creationId xmlns:a16="http://schemas.microsoft.com/office/drawing/2014/main" id="{6DC97941-BDB6-4EEB-9FF4-DA3AABC6681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1" name="Oval 80">
                <a:extLst>
                  <a:ext uri="{FF2B5EF4-FFF2-40B4-BE49-F238E27FC236}">
                    <a16:creationId xmlns:a16="http://schemas.microsoft.com/office/drawing/2014/main" id="{F4F30264-009D-452D-8855-CEFC66B114DE}"/>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2" name="Oval 81">
                <a:extLst>
                  <a:ext uri="{FF2B5EF4-FFF2-40B4-BE49-F238E27FC236}">
                    <a16:creationId xmlns:a16="http://schemas.microsoft.com/office/drawing/2014/main" id="{10912A42-D829-49B9-B211-274679E48EB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83" name="Group 82">
              <a:extLst>
                <a:ext uri="{FF2B5EF4-FFF2-40B4-BE49-F238E27FC236}">
                  <a16:creationId xmlns:a16="http://schemas.microsoft.com/office/drawing/2014/main" id="{C121B784-89AA-4E9A-ABB4-75313BEE97AC}"/>
                </a:ext>
              </a:extLst>
            </p:cNvPr>
            <p:cNvGrpSpPr/>
            <p:nvPr/>
          </p:nvGrpSpPr>
          <p:grpSpPr>
            <a:xfrm>
              <a:off x="10180611" y="3596376"/>
              <a:ext cx="280352" cy="274320"/>
              <a:chOff x="1412620" y="3091725"/>
              <a:chExt cx="280352" cy="274320"/>
            </a:xfrm>
          </p:grpSpPr>
          <p:sp>
            <p:nvSpPr>
              <p:cNvPr id="84" name="Oval 83">
                <a:extLst>
                  <a:ext uri="{FF2B5EF4-FFF2-40B4-BE49-F238E27FC236}">
                    <a16:creationId xmlns:a16="http://schemas.microsoft.com/office/drawing/2014/main" id="{DF0FE1FD-137A-4635-841B-38B9023B8CEC}"/>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5" name="Oval 84">
                <a:extLst>
                  <a:ext uri="{FF2B5EF4-FFF2-40B4-BE49-F238E27FC236}">
                    <a16:creationId xmlns:a16="http://schemas.microsoft.com/office/drawing/2014/main" id="{48AAD3C6-BE04-420B-AFD1-CA7DD4916E94}"/>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6" name="Oval 85">
                <a:extLst>
                  <a:ext uri="{FF2B5EF4-FFF2-40B4-BE49-F238E27FC236}">
                    <a16:creationId xmlns:a16="http://schemas.microsoft.com/office/drawing/2014/main" id="{E63B3245-A575-474A-97DA-B87D09C74C6C}"/>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7" name="Oval 86">
                <a:extLst>
                  <a:ext uri="{FF2B5EF4-FFF2-40B4-BE49-F238E27FC236}">
                    <a16:creationId xmlns:a16="http://schemas.microsoft.com/office/drawing/2014/main" id="{C797653B-603C-48BC-B933-3EE46014A364}"/>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8" name="Oval 87">
                <a:extLst>
                  <a:ext uri="{FF2B5EF4-FFF2-40B4-BE49-F238E27FC236}">
                    <a16:creationId xmlns:a16="http://schemas.microsoft.com/office/drawing/2014/main" id="{3B9B657B-3C8D-4F4A-8C3A-7FFED692EBF0}"/>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89" name="Oval 88">
                <a:extLst>
                  <a:ext uri="{FF2B5EF4-FFF2-40B4-BE49-F238E27FC236}">
                    <a16:creationId xmlns:a16="http://schemas.microsoft.com/office/drawing/2014/main" id="{EC026C05-9BD9-4A3C-99B9-263A25DBA79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0" name="Oval 89">
                <a:extLst>
                  <a:ext uri="{FF2B5EF4-FFF2-40B4-BE49-F238E27FC236}">
                    <a16:creationId xmlns:a16="http://schemas.microsoft.com/office/drawing/2014/main" id="{684C208E-221B-4B99-9FEB-271D7185501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1" name="Oval 90">
                <a:extLst>
                  <a:ext uri="{FF2B5EF4-FFF2-40B4-BE49-F238E27FC236}">
                    <a16:creationId xmlns:a16="http://schemas.microsoft.com/office/drawing/2014/main" id="{4D71D7B0-8417-424F-A5F2-B22C53D99AAE}"/>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2" name="Oval 91">
                <a:extLst>
                  <a:ext uri="{FF2B5EF4-FFF2-40B4-BE49-F238E27FC236}">
                    <a16:creationId xmlns:a16="http://schemas.microsoft.com/office/drawing/2014/main" id="{D69ED637-987B-4BF6-9C2D-265D1B2506D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3" name="Oval 92">
                <a:extLst>
                  <a:ext uri="{FF2B5EF4-FFF2-40B4-BE49-F238E27FC236}">
                    <a16:creationId xmlns:a16="http://schemas.microsoft.com/office/drawing/2014/main" id="{79309F5F-F6A9-4122-8BD5-D370666742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97" name="Group 96">
              <a:extLst>
                <a:ext uri="{FF2B5EF4-FFF2-40B4-BE49-F238E27FC236}">
                  <a16:creationId xmlns:a16="http://schemas.microsoft.com/office/drawing/2014/main" id="{5C975B4B-2D62-4397-B9CE-FAF271E103B1}"/>
                </a:ext>
              </a:extLst>
            </p:cNvPr>
            <p:cNvGrpSpPr/>
            <p:nvPr/>
          </p:nvGrpSpPr>
          <p:grpSpPr>
            <a:xfrm>
              <a:off x="11086000" y="3838132"/>
              <a:ext cx="280352" cy="274320"/>
              <a:chOff x="1412620" y="3091725"/>
              <a:chExt cx="280352" cy="274320"/>
            </a:xfrm>
          </p:grpSpPr>
          <p:sp>
            <p:nvSpPr>
              <p:cNvPr id="98" name="Oval 97">
                <a:extLst>
                  <a:ext uri="{FF2B5EF4-FFF2-40B4-BE49-F238E27FC236}">
                    <a16:creationId xmlns:a16="http://schemas.microsoft.com/office/drawing/2014/main" id="{65542DD2-055D-4809-90C4-DD2993BE1A66}"/>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9" name="Oval 98">
                <a:extLst>
                  <a:ext uri="{FF2B5EF4-FFF2-40B4-BE49-F238E27FC236}">
                    <a16:creationId xmlns:a16="http://schemas.microsoft.com/office/drawing/2014/main" id="{D0634553-0B24-4BEB-81F7-48C802308E1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0" name="Oval 99">
                <a:extLst>
                  <a:ext uri="{FF2B5EF4-FFF2-40B4-BE49-F238E27FC236}">
                    <a16:creationId xmlns:a16="http://schemas.microsoft.com/office/drawing/2014/main" id="{7AAFF024-3116-4E10-BB44-C83FC984CD45}"/>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1" name="Oval 100">
                <a:extLst>
                  <a:ext uri="{FF2B5EF4-FFF2-40B4-BE49-F238E27FC236}">
                    <a16:creationId xmlns:a16="http://schemas.microsoft.com/office/drawing/2014/main" id="{1BD8A4D9-E650-48D5-8DFC-E52D43A5C90B}"/>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2" name="Oval 101">
                <a:extLst>
                  <a:ext uri="{FF2B5EF4-FFF2-40B4-BE49-F238E27FC236}">
                    <a16:creationId xmlns:a16="http://schemas.microsoft.com/office/drawing/2014/main" id="{07BE31C2-1603-4DC4-B19E-AFF420FAC845}"/>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3" name="Oval 102">
                <a:extLst>
                  <a:ext uri="{FF2B5EF4-FFF2-40B4-BE49-F238E27FC236}">
                    <a16:creationId xmlns:a16="http://schemas.microsoft.com/office/drawing/2014/main" id="{A5EE97EA-1C41-4050-A2D4-CB5E82544E0E}"/>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4" name="Oval 103">
                <a:extLst>
                  <a:ext uri="{FF2B5EF4-FFF2-40B4-BE49-F238E27FC236}">
                    <a16:creationId xmlns:a16="http://schemas.microsoft.com/office/drawing/2014/main" id="{7F6AC9CD-910D-4720-AD2E-7E74BCB7B471}"/>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5" name="Oval 104">
                <a:extLst>
                  <a:ext uri="{FF2B5EF4-FFF2-40B4-BE49-F238E27FC236}">
                    <a16:creationId xmlns:a16="http://schemas.microsoft.com/office/drawing/2014/main" id="{AA9C9E79-C5C1-4E6B-8311-69E22ADB20B9}"/>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6" name="Oval 105">
                <a:extLst>
                  <a:ext uri="{FF2B5EF4-FFF2-40B4-BE49-F238E27FC236}">
                    <a16:creationId xmlns:a16="http://schemas.microsoft.com/office/drawing/2014/main" id="{F522D083-E37F-44CF-94AF-4DDAD43F9F8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07" name="Oval 106">
                <a:extLst>
                  <a:ext uri="{FF2B5EF4-FFF2-40B4-BE49-F238E27FC236}">
                    <a16:creationId xmlns:a16="http://schemas.microsoft.com/office/drawing/2014/main" id="{A9C8E48E-BF6C-47B2-BAE9-530DD619D253}"/>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08" name="Group 107">
              <a:extLst>
                <a:ext uri="{FF2B5EF4-FFF2-40B4-BE49-F238E27FC236}">
                  <a16:creationId xmlns:a16="http://schemas.microsoft.com/office/drawing/2014/main" id="{E192CF69-D848-4260-9918-2AB720BEE536}"/>
                </a:ext>
              </a:extLst>
            </p:cNvPr>
            <p:cNvGrpSpPr/>
            <p:nvPr/>
          </p:nvGrpSpPr>
          <p:grpSpPr>
            <a:xfrm>
              <a:off x="11194223" y="4430070"/>
              <a:ext cx="280352" cy="274320"/>
              <a:chOff x="1412620" y="3091725"/>
              <a:chExt cx="280352" cy="274320"/>
            </a:xfrm>
          </p:grpSpPr>
          <p:sp>
            <p:nvSpPr>
              <p:cNvPr id="109" name="Oval 108">
                <a:extLst>
                  <a:ext uri="{FF2B5EF4-FFF2-40B4-BE49-F238E27FC236}">
                    <a16:creationId xmlns:a16="http://schemas.microsoft.com/office/drawing/2014/main" id="{0C236930-7FBC-4AA9-9232-975ED4BEE0B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0" name="Oval 109">
                <a:extLst>
                  <a:ext uri="{FF2B5EF4-FFF2-40B4-BE49-F238E27FC236}">
                    <a16:creationId xmlns:a16="http://schemas.microsoft.com/office/drawing/2014/main" id="{D8F31DFE-BCBD-4AD7-B865-3373C0C49E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1" name="Oval 110">
                <a:extLst>
                  <a:ext uri="{FF2B5EF4-FFF2-40B4-BE49-F238E27FC236}">
                    <a16:creationId xmlns:a16="http://schemas.microsoft.com/office/drawing/2014/main" id="{81F384C4-E576-432A-B59F-E92877AC338F}"/>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2" name="Oval 111">
                <a:extLst>
                  <a:ext uri="{FF2B5EF4-FFF2-40B4-BE49-F238E27FC236}">
                    <a16:creationId xmlns:a16="http://schemas.microsoft.com/office/drawing/2014/main" id="{4B6032E7-2171-43A6-9A82-5FA0E21D0F67}"/>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3" name="Oval 112">
                <a:extLst>
                  <a:ext uri="{FF2B5EF4-FFF2-40B4-BE49-F238E27FC236}">
                    <a16:creationId xmlns:a16="http://schemas.microsoft.com/office/drawing/2014/main" id="{3B233F6C-F938-45CB-AA43-3EB5A4C0CD2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4" name="Oval 113">
                <a:extLst>
                  <a:ext uri="{FF2B5EF4-FFF2-40B4-BE49-F238E27FC236}">
                    <a16:creationId xmlns:a16="http://schemas.microsoft.com/office/drawing/2014/main" id="{2FF1CA11-050E-4839-B5BE-8A0993DA45C0}"/>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5" name="Oval 114">
                <a:extLst>
                  <a:ext uri="{FF2B5EF4-FFF2-40B4-BE49-F238E27FC236}">
                    <a16:creationId xmlns:a16="http://schemas.microsoft.com/office/drawing/2014/main" id="{E6A56133-C10A-4679-B835-C43912F5DC84}"/>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6" name="Oval 115">
                <a:extLst>
                  <a:ext uri="{FF2B5EF4-FFF2-40B4-BE49-F238E27FC236}">
                    <a16:creationId xmlns:a16="http://schemas.microsoft.com/office/drawing/2014/main" id="{1EBD2C36-FA86-469E-9384-B92CB3EC21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7" name="Oval 116">
                <a:extLst>
                  <a:ext uri="{FF2B5EF4-FFF2-40B4-BE49-F238E27FC236}">
                    <a16:creationId xmlns:a16="http://schemas.microsoft.com/office/drawing/2014/main" id="{BB5ABD3E-5269-4271-AA5A-F908D5858818}"/>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18" name="Oval 117">
                <a:extLst>
                  <a:ext uri="{FF2B5EF4-FFF2-40B4-BE49-F238E27FC236}">
                    <a16:creationId xmlns:a16="http://schemas.microsoft.com/office/drawing/2014/main" id="{85FAA971-059B-40E6-BB93-664719FA357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19" name="Group 118">
              <a:extLst>
                <a:ext uri="{FF2B5EF4-FFF2-40B4-BE49-F238E27FC236}">
                  <a16:creationId xmlns:a16="http://schemas.microsoft.com/office/drawing/2014/main" id="{EDF4C0B2-F6A7-48D7-8209-F6D311D5388B}"/>
                </a:ext>
              </a:extLst>
            </p:cNvPr>
            <p:cNvGrpSpPr/>
            <p:nvPr/>
          </p:nvGrpSpPr>
          <p:grpSpPr>
            <a:xfrm>
              <a:off x="10324710" y="4470629"/>
              <a:ext cx="280352" cy="274320"/>
              <a:chOff x="1412620" y="3091725"/>
              <a:chExt cx="280352" cy="274320"/>
            </a:xfrm>
          </p:grpSpPr>
          <p:sp>
            <p:nvSpPr>
              <p:cNvPr id="120" name="Oval 119">
                <a:extLst>
                  <a:ext uri="{FF2B5EF4-FFF2-40B4-BE49-F238E27FC236}">
                    <a16:creationId xmlns:a16="http://schemas.microsoft.com/office/drawing/2014/main" id="{C4689A57-1686-46C1-B5AB-EA9D0FF0193A}"/>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1" name="Oval 120">
                <a:extLst>
                  <a:ext uri="{FF2B5EF4-FFF2-40B4-BE49-F238E27FC236}">
                    <a16:creationId xmlns:a16="http://schemas.microsoft.com/office/drawing/2014/main" id="{FE827A1E-424D-487F-97C8-38FD253DD3FA}"/>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2" name="Oval 121">
                <a:extLst>
                  <a:ext uri="{FF2B5EF4-FFF2-40B4-BE49-F238E27FC236}">
                    <a16:creationId xmlns:a16="http://schemas.microsoft.com/office/drawing/2014/main" id="{BC627D4B-F5FE-49EA-A367-25F2CD227DB2}"/>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3" name="Oval 122">
                <a:extLst>
                  <a:ext uri="{FF2B5EF4-FFF2-40B4-BE49-F238E27FC236}">
                    <a16:creationId xmlns:a16="http://schemas.microsoft.com/office/drawing/2014/main" id="{016B2807-E3C4-4AAA-AC68-FEC09A6A8370}"/>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4" name="Oval 123">
                <a:extLst>
                  <a:ext uri="{FF2B5EF4-FFF2-40B4-BE49-F238E27FC236}">
                    <a16:creationId xmlns:a16="http://schemas.microsoft.com/office/drawing/2014/main" id="{2772C066-3EED-44DF-8ACB-6EFAF143A50E}"/>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5" name="Oval 124">
                <a:extLst>
                  <a:ext uri="{FF2B5EF4-FFF2-40B4-BE49-F238E27FC236}">
                    <a16:creationId xmlns:a16="http://schemas.microsoft.com/office/drawing/2014/main" id="{A7814A18-03A2-40A5-A527-F1FBF0410202}"/>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6" name="Oval 125">
                <a:extLst>
                  <a:ext uri="{FF2B5EF4-FFF2-40B4-BE49-F238E27FC236}">
                    <a16:creationId xmlns:a16="http://schemas.microsoft.com/office/drawing/2014/main" id="{DCBAA0B4-0BC9-48B7-9B24-2F2424534228}"/>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7" name="Oval 126">
                <a:extLst>
                  <a:ext uri="{FF2B5EF4-FFF2-40B4-BE49-F238E27FC236}">
                    <a16:creationId xmlns:a16="http://schemas.microsoft.com/office/drawing/2014/main" id="{10C9A917-B15A-41EC-9AEB-33EC4B975152}"/>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8" name="Oval 127">
                <a:extLst>
                  <a:ext uri="{FF2B5EF4-FFF2-40B4-BE49-F238E27FC236}">
                    <a16:creationId xmlns:a16="http://schemas.microsoft.com/office/drawing/2014/main" id="{BE65D90A-8572-4A4E-AAE3-ABED1767CD4A}"/>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29" name="Oval 128">
                <a:extLst>
                  <a:ext uri="{FF2B5EF4-FFF2-40B4-BE49-F238E27FC236}">
                    <a16:creationId xmlns:a16="http://schemas.microsoft.com/office/drawing/2014/main" id="{B093211F-3738-428B-B633-D86DE669C6C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33" name="Group 132">
              <a:extLst>
                <a:ext uri="{FF2B5EF4-FFF2-40B4-BE49-F238E27FC236}">
                  <a16:creationId xmlns:a16="http://schemas.microsoft.com/office/drawing/2014/main" id="{6EA6273C-7FD7-40C4-AC29-E86194AEBEF8}"/>
                </a:ext>
              </a:extLst>
            </p:cNvPr>
            <p:cNvGrpSpPr/>
            <p:nvPr/>
          </p:nvGrpSpPr>
          <p:grpSpPr>
            <a:xfrm>
              <a:off x="8825553" y="4907753"/>
              <a:ext cx="280352" cy="274320"/>
              <a:chOff x="1412620" y="3091725"/>
              <a:chExt cx="280352" cy="274320"/>
            </a:xfrm>
          </p:grpSpPr>
          <p:sp>
            <p:nvSpPr>
              <p:cNvPr id="134" name="Oval 133">
                <a:extLst>
                  <a:ext uri="{FF2B5EF4-FFF2-40B4-BE49-F238E27FC236}">
                    <a16:creationId xmlns:a16="http://schemas.microsoft.com/office/drawing/2014/main" id="{57255277-EB0A-482B-8285-E0833D6C2F28}"/>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5" name="Oval 134">
                <a:extLst>
                  <a:ext uri="{FF2B5EF4-FFF2-40B4-BE49-F238E27FC236}">
                    <a16:creationId xmlns:a16="http://schemas.microsoft.com/office/drawing/2014/main" id="{B9C26F31-FFCC-466B-BF49-0F6102CC0C99}"/>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6" name="Oval 135">
                <a:extLst>
                  <a:ext uri="{FF2B5EF4-FFF2-40B4-BE49-F238E27FC236}">
                    <a16:creationId xmlns:a16="http://schemas.microsoft.com/office/drawing/2014/main" id="{AF54131F-F853-4810-B568-0A9FAE92000E}"/>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7" name="Oval 136">
                <a:extLst>
                  <a:ext uri="{FF2B5EF4-FFF2-40B4-BE49-F238E27FC236}">
                    <a16:creationId xmlns:a16="http://schemas.microsoft.com/office/drawing/2014/main" id="{7F0A78F3-6835-4182-AF90-FBB302374659}"/>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8" name="Oval 137">
                <a:extLst>
                  <a:ext uri="{FF2B5EF4-FFF2-40B4-BE49-F238E27FC236}">
                    <a16:creationId xmlns:a16="http://schemas.microsoft.com/office/drawing/2014/main" id="{D2C1F23F-D968-44AE-A4C0-6168FC85B1F7}"/>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9" name="Oval 138">
                <a:extLst>
                  <a:ext uri="{FF2B5EF4-FFF2-40B4-BE49-F238E27FC236}">
                    <a16:creationId xmlns:a16="http://schemas.microsoft.com/office/drawing/2014/main" id="{8615ED5A-95D2-44F3-A709-CCC8221EEA63}"/>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0" name="Oval 139">
                <a:extLst>
                  <a:ext uri="{FF2B5EF4-FFF2-40B4-BE49-F238E27FC236}">
                    <a16:creationId xmlns:a16="http://schemas.microsoft.com/office/drawing/2014/main" id="{1D5AD7D5-35C3-4A22-AB82-DD46EEF6A84A}"/>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1" name="Oval 140">
                <a:extLst>
                  <a:ext uri="{FF2B5EF4-FFF2-40B4-BE49-F238E27FC236}">
                    <a16:creationId xmlns:a16="http://schemas.microsoft.com/office/drawing/2014/main" id="{5648AAAC-0960-471B-B4BC-C60E921C00DF}"/>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2" name="Oval 141">
                <a:extLst>
                  <a:ext uri="{FF2B5EF4-FFF2-40B4-BE49-F238E27FC236}">
                    <a16:creationId xmlns:a16="http://schemas.microsoft.com/office/drawing/2014/main" id="{25BBB4BA-B6EB-4EE9-B73F-B60538AA56D6}"/>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3" name="Oval 142">
                <a:extLst>
                  <a:ext uri="{FF2B5EF4-FFF2-40B4-BE49-F238E27FC236}">
                    <a16:creationId xmlns:a16="http://schemas.microsoft.com/office/drawing/2014/main" id="{5E772266-89B0-4EB6-BCA7-6C75A2B8F2F9}"/>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44" name="Group 143">
              <a:extLst>
                <a:ext uri="{FF2B5EF4-FFF2-40B4-BE49-F238E27FC236}">
                  <a16:creationId xmlns:a16="http://schemas.microsoft.com/office/drawing/2014/main" id="{DF87BEDF-A5F0-4783-BBAD-5DF9A9BF27F5}"/>
                </a:ext>
              </a:extLst>
            </p:cNvPr>
            <p:cNvGrpSpPr/>
            <p:nvPr/>
          </p:nvGrpSpPr>
          <p:grpSpPr>
            <a:xfrm>
              <a:off x="10626023" y="5313209"/>
              <a:ext cx="280352" cy="274320"/>
              <a:chOff x="1412620" y="3091725"/>
              <a:chExt cx="280352" cy="274320"/>
            </a:xfrm>
          </p:grpSpPr>
          <p:sp>
            <p:nvSpPr>
              <p:cNvPr id="145" name="Oval 144">
                <a:extLst>
                  <a:ext uri="{FF2B5EF4-FFF2-40B4-BE49-F238E27FC236}">
                    <a16:creationId xmlns:a16="http://schemas.microsoft.com/office/drawing/2014/main" id="{7E84D619-1152-4D79-86ED-9C37EA2ECC39}"/>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6" name="Oval 145">
                <a:extLst>
                  <a:ext uri="{FF2B5EF4-FFF2-40B4-BE49-F238E27FC236}">
                    <a16:creationId xmlns:a16="http://schemas.microsoft.com/office/drawing/2014/main" id="{F9BF1787-2E26-4C9A-9525-5316529E8A7E}"/>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7" name="Oval 146">
                <a:extLst>
                  <a:ext uri="{FF2B5EF4-FFF2-40B4-BE49-F238E27FC236}">
                    <a16:creationId xmlns:a16="http://schemas.microsoft.com/office/drawing/2014/main" id="{B0F22EFA-6641-49AB-9803-03F80C82D867}"/>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8" name="Oval 147">
                <a:extLst>
                  <a:ext uri="{FF2B5EF4-FFF2-40B4-BE49-F238E27FC236}">
                    <a16:creationId xmlns:a16="http://schemas.microsoft.com/office/drawing/2014/main" id="{199C523E-8DB4-43C0-BCC3-545D92A95E0C}"/>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49" name="Oval 148">
                <a:extLst>
                  <a:ext uri="{FF2B5EF4-FFF2-40B4-BE49-F238E27FC236}">
                    <a16:creationId xmlns:a16="http://schemas.microsoft.com/office/drawing/2014/main" id="{D325A65D-3637-4004-B646-474333ECE34C}"/>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0" name="Oval 149">
                <a:extLst>
                  <a:ext uri="{FF2B5EF4-FFF2-40B4-BE49-F238E27FC236}">
                    <a16:creationId xmlns:a16="http://schemas.microsoft.com/office/drawing/2014/main" id="{8591895C-DE87-4348-AB9C-C83AE415BA4F}"/>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1" name="Oval 150">
                <a:extLst>
                  <a:ext uri="{FF2B5EF4-FFF2-40B4-BE49-F238E27FC236}">
                    <a16:creationId xmlns:a16="http://schemas.microsoft.com/office/drawing/2014/main" id="{87F50032-B234-48AB-BEB5-39CE2B420F92}"/>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2" name="Oval 151">
                <a:extLst>
                  <a:ext uri="{FF2B5EF4-FFF2-40B4-BE49-F238E27FC236}">
                    <a16:creationId xmlns:a16="http://schemas.microsoft.com/office/drawing/2014/main" id="{E5269CA8-D938-4DD9-A1A7-A1111995A03D}"/>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3" name="Oval 152">
                <a:extLst>
                  <a:ext uri="{FF2B5EF4-FFF2-40B4-BE49-F238E27FC236}">
                    <a16:creationId xmlns:a16="http://schemas.microsoft.com/office/drawing/2014/main" id="{94ADCD2E-1A28-41CE-9AE5-E575CFD33F4C}"/>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4" name="Oval 153">
                <a:extLst>
                  <a:ext uri="{FF2B5EF4-FFF2-40B4-BE49-F238E27FC236}">
                    <a16:creationId xmlns:a16="http://schemas.microsoft.com/office/drawing/2014/main" id="{ABB96E0F-9706-4428-9DD8-87CD73C0755A}"/>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155" name="Group 154">
              <a:extLst>
                <a:ext uri="{FF2B5EF4-FFF2-40B4-BE49-F238E27FC236}">
                  <a16:creationId xmlns:a16="http://schemas.microsoft.com/office/drawing/2014/main" id="{EB2624B3-8693-463E-9C25-58A59EE9B14A}"/>
                </a:ext>
              </a:extLst>
            </p:cNvPr>
            <p:cNvGrpSpPr/>
            <p:nvPr/>
          </p:nvGrpSpPr>
          <p:grpSpPr>
            <a:xfrm>
              <a:off x="10039239" y="4962689"/>
              <a:ext cx="280352" cy="274320"/>
              <a:chOff x="1412620" y="3091725"/>
              <a:chExt cx="280352" cy="274320"/>
            </a:xfrm>
          </p:grpSpPr>
          <p:sp>
            <p:nvSpPr>
              <p:cNvPr id="156" name="Oval 155">
                <a:extLst>
                  <a:ext uri="{FF2B5EF4-FFF2-40B4-BE49-F238E27FC236}">
                    <a16:creationId xmlns:a16="http://schemas.microsoft.com/office/drawing/2014/main" id="{252B3BE9-8210-4F63-A91F-669011C24194}"/>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7" name="Oval 156">
                <a:extLst>
                  <a:ext uri="{FF2B5EF4-FFF2-40B4-BE49-F238E27FC236}">
                    <a16:creationId xmlns:a16="http://schemas.microsoft.com/office/drawing/2014/main" id="{A58BF3AE-91EC-4E4F-B0F1-C1E9AECC36BC}"/>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8" name="Oval 157">
                <a:extLst>
                  <a:ext uri="{FF2B5EF4-FFF2-40B4-BE49-F238E27FC236}">
                    <a16:creationId xmlns:a16="http://schemas.microsoft.com/office/drawing/2014/main" id="{23337147-9319-4142-8819-E3371D349729}"/>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59" name="Oval 158">
                <a:extLst>
                  <a:ext uri="{FF2B5EF4-FFF2-40B4-BE49-F238E27FC236}">
                    <a16:creationId xmlns:a16="http://schemas.microsoft.com/office/drawing/2014/main" id="{3A55F24C-147D-4073-B686-7ED62B2B060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0" name="Oval 159">
                <a:extLst>
                  <a:ext uri="{FF2B5EF4-FFF2-40B4-BE49-F238E27FC236}">
                    <a16:creationId xmlns:a16="http://schemas.microsoft.com/office/drawing/2014/main" id="{9A3ACB05-9352-4038-B901-C601E3D17FDB}"/>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1" name="Oval 160">
                <a:extLst>
                  <a:ext uri="{FF2B5EF4-FFF2-40B4-BE49-F238E27FC236}">
                    <a16:creationId xmlns:a16="http://schemas.microsoft.com/office/drawing/2014/main" id="{CFFBA14F-E498-48EE-B386-421C244A5027}"/>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2" name="Oval 161">
                <a:extLst>
                  <a:ext uri="{FF2B5EF4-FFF2-40B4-BE49-F238E27FC236}">
                    <a16:creationId xmlns:a16="http://schemas.microsoft.com/office/drawing/2014/main" id="{8872D875-69F9-4349-9099-296A5B535C9E}"/>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3" name="Oval 162">
                <a:extLst>
                  <a:ext uri="{FF2B5EF4-FFF2-40B4-BE49-F238E27FC236}">
                    <a16:creationId xmlns:a16="http://schemas.microsoft.com/office/drawing/2014/main" id="{2A113EB6-1BE9-4640-8C98-435CC1EBE35B}"/>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4" name="Oval 163">
                <a:extLst>
                  <a:ext uri="{FF2B5EF4-FFF2-40B4-BE49-F238E27FC236}">
                    <a16:creationId xmlns:a16="http://schemas.microsoft.com/office/drawing/2014/main" id="{9BD01936-4130-47A8-AD6A-9B5F6BEC43B7}"/>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5" name="Oval 164">
                <a:extLst>
                  <a:ext uri="{FF2B5EF4-FFF2-40B4-BE49-F238E27FC236}">
                    <a16:creationId xmlns:a16="http://schemas.microsoft.com/office/drawing/2014/main" id="{AD3F1C4F-113B-45F5-9D25-8A38D2F52820}"/>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grpSp>
        <p:nvGrpSpPr>
          <p:cNvPr id="169" name="Group 168">
            <a:extLst>
              <a:ext uri="{FF2B5EF4-FFF2-40B4-BE49-F238E27FC236}">
                <a16:creationId xmlns:a16="http://schemas.microsoft.com/office/drawing/2014/main" id="{8C3D06EF-34ED-4E5B-8DD5-901C35B8C7F3}"/>
              </a:ext>
            </a:extLst>
          </p:cNvPr>
          <p:cNvGrpSpPr/>
          <p:nvPr/>
        </p:nvGrpSpPr>
        <p:grpSpPr>
          <a:xfrm>
            <a:off x="8665500" y="3435139"/>
            <a:ext cx="3098372" cy="2059055"/>
            <a:chOff x="8691409" y="3542404"/>
            <a:chExt cx="3098372" cy="2059055"/>
          </a:xfrm>
        </p:grpSpPr>
        <p:sp>
          <p:nvSpPr>
            <p:cNvPr id="57" name="Oval 56">
              <a:extLst>
                <a:ext uri="{FF2B5EF4-FFF2-40B4-BE49-F238E27FC236}">
                  <a16:creationId xmlns:a16="http://schemas.microsoft.com/office/drawing/2014/main" id="{F7C64881-D40A-42AA-91D9-18892F299C42}"/>
                </a:ext>
              </a:extLst>
            </p:cNvPr>
            <p:cNvSpPr/>
            <p:nvPr/>
          </p:nvSpPr>
          <p:spPr>
            <a:xfrm>
              <a:off x="8691409" y="354240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8" name="Oval 57">
              <a:extLst>
                <a:ext uri="{FF2B5EF4-FFF2-40B4-BE49-F238E27FC236}">
                  <a16:creationId xmlns:a16="http://schemas.microsoft.com/office/drawing/2014/main" id="{935B3B3A-FDBD-441F-8078-B50386330E5E}"/>
                </a:ext>
              </a:extLst>
            </p:cNvPr>
            <p:cNvSpPr/>
            <p:nvPr/>
          </p:nvSpPr>
          <p:spPr>
            <a:xfrm>
              <a:off x="9127698"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59" name="Oval 58">
              <a:extLst>
                <a:ext uri="{FF2B5EF4-FFF2-40B4-BE49-F238E27FC236}">
                  <a16:creationId xmlns:a16="http://schemas.microsoft.com/office/drawing/2014/main" id="{9F863588-27EF-4E03-A0C8-5FE10B66CDFF}"/>
                </a:ext>
              </a:extLst>
            </p:cNvPr>
            <p:cNvSpPr/>
            <p:nvPr/>
          </p:nvSpPr>
          <p:spPr>
            <a:xfrm>
              <a:off x="8845250" y="404626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60" name="Oval 59">
              <a:extLst>
                <a:ext uri="{FF2B5EF4-FFF2-40B4-BE49-F238E27FC236}">
                  <a16:creationId xmlns:a16="http://schemas.microsoft.com/office/drawing/2014/main" id="{EAFE688A-3120-4B97-AF95-845594D5AEAB}"/>
                </a:ext>
              </a:extLst>
            </p:cNvPr>
            <p:cNvSpPr/>
            <p:nvPr/>
          </p:nvSpPr>
          <p:spPr>
            <a:xfrm>
              <a:off x="9672771" y="3732267"/>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4" name="Oval 93">
              <a:extLst>
                <a:ext uri="{FF2B5EF4-FFF2-40B4-BE49-F238E27FC236}">
                  <a16:creationId xmlns:a16="http://schemas.microsoft.com/office/drawing/2014/main" id="{8C478267-35D2-4B4C-AC58-62713A9BE0C3}"/>
                </a:ext>
              </a:extLst>
            </p:cNvPr>
            <p:cNvSpPr/>
            <p:nvPr/>
          </p:nvSpPr>
          <p:spPr>
            <a:xfrm>
              <a:off x="10220993" y="407890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5" name="Oval 94">
              <a:extLst>
                <a:ext uri="{FF2B5EF4-FFF2-40B4-BE49-F238E27FC236}">
                  <a16:creationId xmlns:a16="http://schemas.microsoft.com/office/drawing/2014/main" id="{47EF0880-EF98-4D54-B3A8-D0B6F0570FCD}"/>
                </a:ext>
              </a:extLst>
            </p:cNvPr>
            <p:cNvSpPr/>
            <p:nvPr/>
          </p:nvSpPr>
          <p:spPr>
            <a:xfrm>
              <a:off x="10769215" y="442553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96" name="Oval 95">
              <a:extLst>
                <a:ext uri="{FF2B5EF4-FFF2-40B4-BE49-F238E27FC236}">
                  <a16:creationId xmlns:a16="http://schemas.microsoft.com/office/drawing/2014/main" id="{256E03AA-BBF9-4987-A135-937AD898CE26}"/>
                </a:ext>
              </a:extLst>
            </p:cNvPr>
            <p:cNvSpPr/>
            <p:nvPr/>
          </p:nvSpPr>
          <p:spPr>
            <a:xfrm>
              <a:off x="11515461" y="3647934"/>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0" name="Oval 129">
              <a:extLst>
                <a:ext uri="{FF2B5EF4-FFF2-40B4-BE49-F238E27FC236}">
                  <a16:creationId xmlns:a16="http://schemas.microsoft.com/office/drawing/2014/main" id="{744F8BD5-5A56-479B-B18C-50A04C1D7B95}"/>
                </a:ext>
              </a:extLst>
            </p:cNvPr>
            <p:cNvSpPr/>
            <p:nvPr/>
          </p:nvSpPr>
          <p:spPr>
            <a:xfrm>
              <a:off x="9837964" y="449163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1" name="Oval 130">
              <a:extLst>
                <a:ext uri="{FF2B5EF4-FFF2-40B4-BE49-F238E27FC236}">
                  <a16:creationId xmlns:a16="http://schemas.microsoft.com/office/drawing/2014/main" id="{D5F01D33-3C5B-4BE0-8E88-8876556BCA6D}"/>
                </a:ext>
              </a:extLst>
            </p:cNvPr>
            <p:cNvSpPr/>
            <p:nvPr/>
          </p:nvSpPr>
          <p:spPr>
            <a:xfrm>
              <a:off x="9454935" y="490436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32" name="Oval 131">
              <a:extLst>
                <a:ext uri="{FF2B5EF4-FFF2-40B4-BE49-F238E27FC236}">
                  <a16:creationId xmlns:a16="http://schemas.microsoft.com/office/drawing/2014/main" id="{42A00ACF-385B-4F72-9A77-E17C9FEDA686}"/>
                </a:ext>
              </a:extLst>
            </p:cNvPr>
            <p:cNvSpPr/>
            <p:nvPr/>
          </p:nvSpPr>
          <p:spPr>
            <a:xfrm>
              <a:off x="9139084" y="4521350"/>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6" name="Oval 165">
              <a:extLst>
                <a:ext uri="{FF2B5EF4-FFF2-40B4-BE49-F238E27FC236}">
                  <a16:creationId xmlns:a16="http://schemas.microsoft.com/office/drawing/2014/main" id="{42B18C16-BEE7-4561-BD5E-F55314EE94C1}"/>
                </a:ext>
              </a:extLst>
            </p:cNvPr>
            <p:cNvSpPr/>
            <p:nvPr/>
          </p:nvSpPr>
          <p:spPr>
            <a:xfrm>
              <a:off x="10841697" y="4060471"/>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7" name="Oval 166">
              <a:extLst>
                <a:ext uri="{FF2B5EF4-FFF2-40B4-BE49-F238E27FC236}">
                  <a16:creationId xmlns:a16="http://schemas.microsoft.com/office/drawing/2014/main" id="{5B3901E7-A776-497D-92EA-08017E4FBCC1}"/>
                </a:ext>
              </a:extLst>
            </p:cNvPr>
            <p:cNvSpPr/>
            <p:nvPr/>
          </p:nvSpPr>
          <p:spPr>
            <a:xfrm>
              <a:off x="10652315" y="487940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68" name="Oval 167">
              <a:extLst>
                <a:ext uri="{FF2B5EF4-FFF2-40B4-BE49-F238E27FC236}">
                  <a16:creationId xmlns:a16="http://schemas.microsoft.com/office/drawing/2014/main" id="{D74E8E57-D4A7-466F-8CC3-8785266E22E9}"/>
                </a:ext>
              </a:extLst>
            </p:cNvPr>
            <p:cNvSpPr/>
            <p:nvPr/>
          </p:nvSpPr>
          <p:spPr>
            <a:xfrm>
              <a:off x="9139084" y="5327139"/>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171" name="Oval 170">
            <a:extLst>
              <a:ext uri="{FF2B5EF4-FFF2-40B4-BE49-F238E27FC236}">
                <a16:creationId xmlns:a16="http://schemas.microsoft.com/office/drawing/2014/main" id="{BC3FE853-343C-4885-B322-5D7280FF22CB}"/>
              </a:ext>
            </a:extLst>
          </p:cNvPr>
          <p:cNvSpPr/>
          <p:nvPr/>
        </p:nvSpPr>
        <p:spPr>
          <a:xfrm>
            <a:off x="9953876" y="567169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3" name="Oval 172">
            <a:extLst>
              <a:ext uri="{FF2B5EF4-FFF2-40B4-BE49-F238E27FC236}">
                <a16:creationId xmlns:a16="http://schemas.microsoft.com/office/drawing/2014/main" id="{6E4A4048-DCA6-45E9-89ED-468D773C34F5}"/>
              </a:ext>
            </a:extLst>
          </p:cNvPr>
          <p:cNvSpPr/>
          <p:nvPr/>
        </p:nvSpPr>
        <p:spPr>
          <a:xfrm>
            <a:off x="9949520" y="566734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4" name="Oval 173">
            <a:extLst>
              <a:ext uri="{FF2B5EF4-FFF2-40B4-BE49-F238E27FC236}">
                <a16:creationId xmlns:a16="http://schemas.microsoft.com/office/drawing/2014/main" id="{6C908240-9551-4956-9524-479AE4822AB1}"/>
              </a:ext>
            </a:extLst>
          </p:cNvPr>
          <p:cNvSpPr/>
          <p:nvPr/>
        </p:nvSpPr>
        <p:spPr>
          <a:xfrm>
            <a:off x="9945164" y="568911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176" name="Oval 175">
            <a:extLst>
              <a:ext uri="{FF2B5EF4-FFF2-40B4-BE49-F238E27FC236}">
                <a16:creationId xmlns:a16="http://schemas.microsoft.com/office/drawing/2014/main" id="{9A790916-0F88-4303-B513-CC95EE96869E}"/>
              </a:ext>
            </a:extLst>
          </p:cNvPr>
          <p:cNvSpPr/>
          <p:nvPr/>
        </p:nvSpPr>
        <p:spPr>
          <a:xfrm>
            <a:off x="9847222" y="56341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cxnSp>
        <p:nvCxnSpPr>
          <p:cNvPr id="179" name="Straight Connector 178">
            <a:extLst>
              <a:ext uri="{FF2B5EF4-FFF2-40B4-BE49-F238E27FC236}">
                <a16:creationId xmlns:a16="http://schemas.microsoft.com/office/drawing/2014/main" id="{CC5CD6BF-132F-459E-BBB0-BAAB4B9C839F}"/>
              </a:ext>
            </a:extLst>
          </p:cNvPr>
          <p:cNvCxnSpPr/>
          <p:nvPr/>
        </p:nvCxnSpPr>
        <p:spPr>
          <a:xfrm>
            <a:off x="7872248" y="341879"/>
            <a:ext cx="4183118" cy="0"/>
          </a:xfrm>
          <a:prstGeom prst="line">
            <a:avLst/>
          </a:prstGeom>
        </p:spPr>
        <p:style>
          <a:lnRef idx="1">
            <a:schemeClr val="accent1"/>
          </a:lnRef>
          <a:fillRef idx="0">
            <a:schemeClr val="accent1"/>
          </a:fillRef>
          <a:effectRef idx="0">
            <a:schemeClr val="accent1"/>
          </a:effectRef>
          <a:fontRef idx="minor">
            <a:schemeClr val="tx1"/>
          </a:fontRef>
        </p:style>
      </p:cxnSp>
      <p:sp>
        <p:nvSpPr>
          <p:cNvPr id="182" name="Oval 181">
            <a:extLst>
              <a:ext uri="{FF2B5EF4-FFF2-40B4-BE49-F238E27FC236}">
                <a16:creationId xmlns:a16="http://schemas.microsoft.com/office/drawing/2014/main" id="{9E18973A-FE5C-46AB-B8DA-EFAC47F9D7DA}"/>
              </a:ext>
            </a:extLst>
          </p:cNvPr>
          <p:cNvSpPr/>
          <p:nvPr/>
        </p:nvSpPr>
        <p:spPr>
          <a:xfrm>
            <a:off x="9941816" y="53818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45" name="Group 244">
            <a:extLst>
              <a:ext uri="{FF2B5EF4-FFF2-40B4-BE49-F238E27FC236}">
                <a16:creationId xmlns:a16="http://schemas.microsoft.com/office/drawing/2014/main" id="{1EE43751-059F-4CFD-A000-EF8E23DF91F2}"/>
              </a:ext>
            </a:extLst>
          </p:cNvPr>
          <p:cNvGrpSpPr/>
          <p:nvPr/>
        </p:nvGrpSpPr>
        <p:grpSpPr>
          <a:xfrm>
            <a:off x="7879184" y="1085583"/>
            <a:ext cx="4169474" cy="1445601"/>
            <a:chOff x="7879184" y="1085583"/>
            <a:chExt cx="4169474" cy="1445601"/>
          </a:xfrm>
        </p:grpSpPr>
        <p:cxnSp>
          <p:nvCxnSpPr>
            <p:cNvPr id="31" name="Straight Connector 30">
              <a:extLst>
                <a:ext uri="{FF2B5EF4-FFF2-40B4-BE49-F238E27FC236}">
                  <a16:creationId xmlns:a16="http://schemas.microsoft.com/office/drawing/2014/main" id="{8C523068-57EA-4EBA-80A5-311E3162E7CD}"/>
                </a:ext>
              </a:extLst>
            </p:cNvPr>
            <p:cNvCxnSpPr>
              <a:cxnSpLocks/>
            </p:cNvCxnSpPr>
            <p:nvPr/>
          </p:nvCxnSpPr>
          <p:spPr>
            <a:xfrm flipV="1">
              <a:off x="87235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E6F1266-9B27-498A-AF14-D072F8BF58D6}"/>
                </a:ext>
              </a:extLst>
            </p:cNvPr>
            <p:cNvCxnSpPr>
              <a:cxnSpLocks/>
            </p:cNvCxnSpPr>
            <p:nvPr/>
          </p:nvCxnSpPr>
          <p:spPr>
            <a:xfrm flipV="1">
              <a:off x="91457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0AEF16-8476-4598-A73D-C48158E6310D}"/>
                </a:ext>
              </a:extLst>
            </p:cNvPr>
            <p:cNvCxnSpPr>
              <a:cxnSpLocks/>
            </p:cNvCxnSpPr>
            <p:nvPr/>
          </p:nvCxnSpPr>
          <p:spPr>
            <a:xfrm flipV="1">
              <a:off x="95678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19546E4-F72E-446A-88DB-DDD24C742C31}"/>
                </a:ext>
              </a:extLst>
            </p:cNvPr>
            <p:cNvCxnSpPr>
              <a:cxnSpLocks/>
            </p:cNvCxnSpPr>
            <p:nvPr/>
          </p:nvCxnSpPr>
          <p:spPr>
            <a:xfrm flipV="1">
              <a:off x="99900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5428CD0-C2FE-4F2D-A85B-7097C9CB86D5}"/>
                </a:ext>
              </a:extLst>
            </p:cNvPr>
            <p:cNvCxnSpPr>
              <a:cxnSpLocks/>
            </p:cNvCxnSpPr>
            <p:nvPr/>
          </p:nvCxnSpPr>
          <p:spPr>
            <a:xfrm flipV="1">
              <a:off x="1041223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D4B62C9-6746-4F1F-879E-F4D08AC073E9}"/>
                </a:ext>
              </a:extLst>
            </p:cNvPr>
            <p:cNvCxnSpPr>
              <a:cxnSpLocks/>
            </p:cNvCxnSpPr>
            <p:nvPr/>
          </p:nvCxnSpPr>
          <p:spPr>
            <a:xfrm flipV="1">
              <a:off x="11256585"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3678BA-6233-4083-9F20-062F9FC55667}"/>
                </a:ext>
              </a:extLst>
            </p:cNvPr>
            <p:cNvCxnSpPr>
              <a:cxnSpLocks/>
            </p:cNvCxnSpPr>
            <p:nvPr/>
          </p:nvCxnSpPr>
          <p:spPr>
            <a:xfrm flipV="1">
              <a:off x="830135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C975A1-FD81-464A-864F-E54078488B6B}"/>
                </a:ext>
              </a:extLst>
            </p:cNvPr>
            <p:cNvCxnSpPr>
              <a:cxnSpLocks/>
            </p:cNvCxnSpPr>
            <p:nvPr/>
          </p:nvCxnSpPr>
          <p:spPr>
            <a:xfrm flipV="1">
              <a:off x="7879184"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F61615E-2DB8-4B0D-8277-4C60D443F8BA}"/>
                </a:ext>
              </a:extLst>
            </p:cNvPr>
            <p:cNvCxnSpPr>
              <a:cxnSpLocks/>
            </p:cNvCxnSpPr>
            <p:nvPr/>
          </p:nvCxnSpPr>
          <p:spPr>
            <a:xfrm flipV="1">
              <a:off x="10834409" y="1085583"/>
              <a:ext cx="792073" cy="1445601"/>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BA31830C-564F-4A8A-81C6-ACF83556B341}"/>
              </a:ext>
            </a:extLst>
          </p:cNvPr>
          <p:cNvGrpSpPr/>
          <p:nvPr/>
        </p:nvGrpSpPr>
        <p:grpSpPr>
          <a:xfrm>
            <a:off x="8097085" y="2834549"/>
            <a:ext cx="3810000" cy="548328"/>
            <a:chOff x="-512046" y="2583615"/>
            <a:chExt cx="3810000" cy="983416"/>
          </a:xfrm>
        </p:grpSpPr>
        <p:cxnSp>
          <p:nvCxnSpPr>
            <p:cNvPr id="185" name="Straight Arrow Connector 184">
              <a:extLst>
                <a:ext uri="{FF2B5EF4-FFF2-40B4-BE49-F238E27FC236}">
                  <a16:creationId xmlns:a16="http://schemas.microsoft.com/office/drawing/2014/main" id="{4BDA5524-4315-416F-B1A4-DD58CE23E5B0}"/>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FAD5BAF4-33CB-4DF8-9E72-510FE1766DD2}"/>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9B8E6D1A-4831-4A9A-8489-DF0941169699}"/>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E469C3A6-6B98-4C94-BB2F-16CC147B9BEB}"/>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CFCC0CE-24DC-4E75-ADB2-F1B170CB7D1E}"/>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35013B9D-D91C-43F4-9B91-DE3915270286}"/>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1F31A51-0786-4887-96A5-5A2552B023B1}"/>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F4BDE332-68F2-4072-B763-F52CA4A9AB7B}"/>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54CB1022-593E-4280-B1A8-50846C766CAC}"/>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43DF3232-3C5A-462C-8611-8DC491AB1BEF}"/>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0C00065-3313-46C9-9740-D25550F47E5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pic>
        <p:nvPicPr>
          <p:cNvPr id="18" name="Picture 17" descr="\documentclass{article}&#10;\usepackage{amsmath}&#10;\pagestyle{empty}&#10;\begin{document}&#10;&#10;$$\bar v_{z_{ff}}$$&#10;&#10;&#10;\end{document}" title="IguanaTex Bitmap Display">
            <a:extLst>
              <a:ext uri="{FF2B5EF4-FFF2-40B4-BE49-F238E27FC236}">
                <a16:creationId xmlns:a16="http://schemas.microsoft.com/office/drawing/2014/main" id="{FAE6346A-33D8-45AD-B098-88188BA92E8C}"/>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9398797" y="3023703"/>
            <a:ext cx="402286" cy="239238"/>
          </a:xfrm>
          <a:prstGeom prst="rect">
            <a:avLst/>
          </a:prstGeom>
          <a:solidFill>
            <a:schemeClr val="accent3">
              <a:lumMod val="20000"/>
              <a:lumOff val="80000"/>
            </a:schemeClr>
          </a:solidFill>
        </p:spPr>
      </p:pic>
      <p:sp>
        <p:nvSpPr>
          <p:cNvPr id="201" name="Oval 200">
            <a:extLst>
              <a:ext uri="{FF2B5EF4-FFF2-40B4-BE49-F238E27FC236}">
                <a16:creationId xmlns:a16="http://schemas.microsoft.com/office/drawing/2014/main" id="{CBB59136-E1CE-4485-A606-D5E08AB12C37}"/>
              </a:ext>
            </a:extLst>
          </p:cNvPr>
          <p:cNvSpPr/>
          <p:nvPr/>
        </p:nvSpPr>
        <p:spPr>
          <a:xfrm>
            <a:off x="8229211" y="372821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aphicFrame>
        <p:nvGraphicFramePr>
          <p:cNvPr id="202" name="Table 201">
            <a:extLst>
              <a:ext uri="{FF2B5EF4-FFF2-40B4-BE49-F238E27FC236}">
                <a16:creationId xmlns:a16="http://schemas.microsoft.com/office/drawing/2014/main" id="{5CD7FA42-8AA8-40F1-BC0D-D5701C77492F}"/>
              </a:ext>
            </a:extLst>
          </p:cNvPr>
          <p:cNvGraphicFramePr>
            <a:graphicFrameLocks noGrp="1"/>
          </p:cNvGraphicFramePr>
          <p:nvPr>
            <p:extLst/>
          </p:nvPr>
        </p:nvGraphicFramePr>
        <p:xfrm>
          <a:off x="222778" y="2436374"/>
          <a:ext cx="4055899" cy="1854200"/>
        </p:xfrm>
        <a:graphic>
          <a:graphicData uri="http://schemas.openxmlformats.org/drawingml/2006/table">
            <a:tbl>
              <a:tblPr firstRow="1" bandRow="1">
                <a:tableStyleId>{5C22544A-7EE6-4342-B048-85BDC9FD1C3A}</a:tableStyleId>
              </a:tblPr>
              <a:tblGrid>
                <a:gridCol w="599635">
                  <a:extLst>
                    <a:ext uri="{9D8B030D-6E8A-4147-A177-3AD203B41FA5}">
                      <a16:colId xmlns:a16="http://schemas.microsoft.com/office/drawing/2014/main" val="2750558455"/>
                    </a:ext>
                  </a:extLst>
                </a:gridCol>
                <a:gridCol w="2382473">
                  <a:extLst>
                    <a:ext uri="{9D8B030D-6E8A-4147-A177-3AD203B41FA5}">
                      <a16:colId xmlns:a16="http://schemas.microsoft.com/office/drawing/2014/main" val="1120994470"/>
                    </a:ext>
                  </a:extLst>
                </a:gridCol>
                <a:gridCol w="1073791">
                  <a:extLst>
                    <a:ext uri="{9D8B030D-6E8A-4147-A177-3AD203B41FA5}">
                      <a16:colId xmlns:a16="http://schemas.microsoft.com/office/drawing/2014/main" val="2451282956"/>
                    </a:ext>
                  </a:extLst>
                </a:gridCol>
              </a:tblGrid>
              <a:tr h="370840">
                <a:tc>
                  <a:txBody>
                    <a:bodyPr/>
                    <a:lstStyle/>
                    <a:p>
                      <a:endParaRPr lang="en-US" dirty="0"/>
                    </a:p>
                  </a:txBody>
                  <a:tcPr>
                    <a:solidFill>
                      <a:schemeClr val="bg1"/>
                    </a:solidFill>
                  </a:tcPr>
                </a:tc>
                <a:tc>
                  <a:txBody>
                    <a:bodyPr/>
                    <a:lstStyle/>
                    <a:p>
                      <a:pPr algn="ctr"/>
                      <a:r>
                        <a:rPr lang="en-US" dirty="0">
                          <a:solidFill>
                            <a:schemeClr val="tx1"/>
                          </a:solidFill>
                        </a:rPr>
                        <a:t>Terminal Velocity</a:t>
                      </a:r>
                    </a:p>
                  </a:txBody>
                  <a:tcPr>
                    <a:solidFill>
                      <a:schemeClr val="bg1"/>
                    </a:solidFill>
                  </a:tcPr>
                </a:tc>
                <a:tc>
                  <a:txBody>
                    <a:bodyPr/>
                    <a:lstStyle/>
                    <a:p>
                      <a:endParaRPr lang="en-US" dirty="0"/>
                    </a:p>
                  </a:txBody>
                  <a:tcPr>
                    <a:solidFill>
                      <a:schemeClr val="bg1"/>
                    </a:solidFill>
                  </a:tcPr>
                </a:tc>
                <a:extLst>
                  <a:ext uri="{0D108BD9-81ED-4DB2-BD59-A6C34878D82A}">
                    <a16:rowId xmlns:a16="http://schemas.microsoft.com/office/drawing/2014/main" val="1246260514"/>
                  </a:ext>
                </a:extLst>
              </a:tr>
              <a:tr h="370840">
                <a:tc>
                  <a:txBody>
                    <a:bodyPr/>
                    <a:lstStyle/>
                    <a:p>
                      <a:endParaRPr lang="en-US"/>
                    </a:p>
                  </a:txBody>
                  <a:tcPr/>
                </a:tc>
                <a:tc>
                  <a:txBody>
                    <a:bodyPr/>
                    <a:lstStyle/>
                    <a:p>
                      <a:endParaRPr lang="en-US" dirty="0"/>
                    </a:p>
                  </a:txBody>
                  <a:tcPr/>
                </a:tc>
                <a:tc>
                  <a:txBody>
                    <a:bodyPr/>
                    <a:lstStyle/>
                    <a:p>
                      <a:pPr algn="ctr"/>
                      <a:r>
                        <a:rPr lang="en-US" dirty="0"/>
                        <a:t>2</a:t>
                      </a:r>
                    </a:p>
                  </a:txBody>
                  <a:tcPr/>
                </a:tc>
                <a:extLst>
                  <a:ext uri="{0D108BD9-81ED-4DB2-BD59-A6C34878D82A}">
                    <a16:rowId xmlns:a16="http://schemas.microsoft.com/office/drawing/2014/main" val="2888676191"/>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1137342896"/>
                  </a:ext>
                </a:extLst>
              </a:tr>
              <a:tr h="370840">
                <a:tc>
                  <a:txBody>
                    <a:bodyPr/>
                    <a:lstStyle/>
                    <a:p>
                      <a:endParaRPr lang="en-US"/>
                    </a:p>
                  </a:txBody>
                  <a:tcPr/>
                </a:tc>
                <a:tc>
                  <a:txBody>
                    <a:bodyPr/>
                    <a:lstStyle/>
                    <a:p>
                      <a:endParaRPr lang="en-US"/>
                    </a:p>
                  </a:txBody>
                  <a:tcPr/>
                </a:tc>
                <a:tc>
                  <a:txBody>
                    <a:bodyPr/>
                    <a:lstStyle/>
                    <a:p>
                      <a:pPr algn="ctr"/>
                      <a:r>
                        <a:rPr lang="en-US" dirty="0"/>
                        <a:t>2</a:t>
                      </a:r>
                    </a:p>
                  </a:txBody>
                  <a:tcPr/>
                </a:tc>
                <a:extLst>
                  <a:ext uri="{0D108BD9-81ED-4DB2-BD59-A6C34878D82A}">
                    <a16:rowId xmlns:a16="http://schemas.microsoft.com/office/drawing/2014/main" val="4067133390"/>
                  </a:ext>
                </a:extLst>
              </a:tr>
              <a:tr h="370840">
                <a:tc>
                  <a:txBody>
                    <a:bodyPr/>
                    <a:lstStyle/>
                    <a:p>
                      <a:endParaRPr lang="en-US"/>
                    </a:p>
                  </a:txBody>
                  <a:tcPr/>
                </a:tc>
                <a:tc>
                  <a:txBody>
                    <a:bodyPr/>
                    <a:lstStyle/>
                    <a:p>
                      <a:endParaRPr lang="en-US"/>
                    </a:p>
                  </a:txBody>
                  <a:tcPr/>
                </a:tc>
                <a:tc>
                  <a:txBody>
                    <a:bodyPr/>
                    <a:lstStyle/>
                    <a:p>
                      <a:pPr algn="ctr"/>
                      <a:r>
                        <a:rPr lang="en-US" dirty="0"/>
                        <a:t>&gt;2</a:t>
                      </a:r>
                    </a:p>
                  </a:txBody>
                  <a:tcPr/>
                </a:tc>
                <a:extLst>
                  <a:ext uri="{0D108BD9-81ED-4DB2-BD59-A6C34878D82A}">
                    <a16:rowId xmlns:a16="http://schemas.microsoft.com/office/drawing/2014/main" val="4090668603"/>
                  </a:ext>
                </a:extLst>
              </a:tr>
            </a:tbl>
          </a:graphicData>
        </a:graphic>
      </p:graphicFrame>
      <p:sp>
        <p:nvSpPr>
          <p:cNvPr id="203" name="Oval 202">
            <a:extLst>
              <a:ext uri="{FF2B5EF4-FFF2-40B4-BE49-F238E27FC236}">
                <a16:creationId xmlns:a16="http://schemas.microsoft.com/office/drawing/2014/main" id="{4D879838-15CE-479B-84D7-610EF6D2D600}"/>
              </a:ext>
            </a:extLst>
          </p:cNvPr>
          <p:cNvSpPr/>
          <p:nvPr/>
        </p:nvSpPr>
        <p:spPr>
          <a:xfrm>
            <a:off x="352925" y="3594586"/>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4" name="Oval 203">
            <a:extLst>
              <a:ext uri="{FF2B5EF4-FFF2-40B4-BE49-F238E27FC236}">
                <a16:creationId xmlns:a16="http://schemas.microsoft.com/office/drawing/2014/main" id="{33782B9D-6B2C-4C12-AF49-81DCAE69997E}"/>
              </a:ext>
            </a:extLst>
          </p:cNvPr>
          <p:cNvSpPr/>
          <p:nvPr/>
        </p:nvSpPr>
        <p:spPr>
          <a:xfrm>
            <a:off x="467225" y="2992571"/>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nvGrpSpPr>
          <p:cNvPr id="205" name="Group 204">
            <a:extLst>
              <a:ext uri="{FF2B5EF4-FFF2-40B4-BE49-F238E27FC236}">
                <a16:creationId xmlns:a16="http://schemas.microsoft.com/office/drawing/2014/main" id="{DD9F7AB9-7284-4026-AEA7-A658D9AC82BC}"/>
              </a:ext>
            </a:extLst>
          </p:cNvPr>
          <p:cNvGrpSpPr/>
          <p:nvPr/>
        </p:nvGrpSpPr>
        <p:grpSpPr>
          <a:xfrm>
            <a:off x="349909" y="3962151"/>
            <a:ext cx="280352" cy="274320"/>
            <a:chOff x="1412620" y="3091725"/>
            <a:chExt cx="280352" cy="274320"/>
          </a:xfrm>
        </p:grpSpPr>
        <p:sp>
          <p:nvSpPr>
            <p:cNvPr id="206" name="Oval 205">
              <a:extLst>
                <a:ext uri="{FF2B5EF4-FFF2-40B4-BE49-F238E27FC236}">
                  <a16:creationId xmlns:a16="http://schemas.microsoft.com/office/drawing/2014/main" id="{686FAA58-F68E-4A9C-B65F-AB6FD7050E0D}"/>
                </a:ext>
              </a:extLst>
            </p:cNvPr>
            <p:cNvSpPr/>
            <p:nvPr/>
          </p:nvSpPr>
          <p:spPr>
            <a:xfrm>
              <a:off x="1418652" y="3091725"/>
              <a:ext cx="274320" cy="2743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7" name="Oval 206">
              <a:extLst>
                <a:ext uri="{FF2B5EF4-FFF2-40B4-BE49-F238E27FC236}">
                  <a16:creationId xmlns:a16="http://schemas.microsoft.com/office/drawing/2014/main" id="{BD712E14-7348-4049-A179-B726F5C9CFED}"/>
                </a:ext>
              </a:extLst>
            </p:cNvPr>
            <p:cNvSpPr/>
            <p:nvPr/>
          </p:nvSpPr>
          <p:spPr>
            <a:xfrm>
              <a:off x="148894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8" name="Oval 207">
              <a:extLst>
                <a:ext uri="{FF2B5EF4-FFF2-40B4-BE49-F238E27FC236}">
                  <a16:creationId xmlns:a16="http://schemas.microsoft.com/office/drawing/2014/main" id="{3C70F0F0-F891-46F4-B0BB-1245D659215B}"/>
                </a:ext>
              </a:extLst>
            </p:cNvPr>
            <p:cNvSpPr/>
            <p:nvPr/>
          </p:nvSpPr>
          <p:spPr>
            <a:xfrm>
              <a:off x="1576929" y="330797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09" name="Oval 208">
              <a:extLst>
                <a:ext uri="{FF2B5EF4-FFF2-40B4-BE49-F238E27FC236}">
                  <a16:creationId xmlns:a16="http://schemas.microsoft.com/office/drawing/2014/main" id="{0B013DB3-F077-4965-8761-B9F30ACCFE15}"/>
                </a:ext>
              </a:extLst>
            </p:cNvPr>
            <p:cNvSpPr/>
            <p:nvPr/>
          </p:nvSpPr>
          <p:spPr>
            <a:xfrm>
              <a:off x="1487232" y="323472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0" name="Oval 209">
              <a:extLst>
                <a:ext uri="{FF2B5EF4-FFF2-40B4-BE49-F238E27FC236}">
                  <a16:creationId xmlns:a16="http://schemas.microsoft.com/office/drawing/2014/main" id="{1F7050C7-5986-4485-B41F-1A3F3E1D2AD2}"/>
                </a:ext>
              </a:extLst>
            </p:cNvPr>
            <p:cNvSpPr/>
            <p:nvPr/>
          </p:nvSpPr>
          <p:spPr>
            <a:xfrm>
              <a:off x="1590162" y="311958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1" name="Oval 210">
              <a:extLst>
                <a:ext uri="{FF2B5EF4-FFF2-40B4-BE49-F238E27FC236}">
                  <a16:creationId xmlns:a16="http://schemas.microsoft.com/office/drawing/2014/main" id="{B5C43DBB-B606-4A04-A360-15DACAD264BB}"/>
                </a:ext>
              </a:extLst>
            </p:cNvPr>
            <p:cNvSpPr/>
            <p:nvPr/>
          </p:nvSpPr>
          <p:spPr>
            <a:xfrm>
              <a:off x="1624038"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2" name="Oval 211">
              <a:extLst>
                <a:ext uri="{FF2B5EF4-FFF2-40B4-BE49-F238E27FC236}">
                  <a16:creationId xmlns:a16="http://schemas.microsoft.com/office/drawing/2014/main" id="{126D6DE9-9DC9-465B-AD37-0E75EE551AD6}"/>
                </a:ext>
              </a:extLst>
            </p:cNvPr>
            <p:cNvSpPr/>
            <p:nvPr/>
          </p:nvSpPr>
          <p:spPr>
            <a:xfrm>
              <a:off x="1412620" y="320894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3" name="Oval 212">
              <a:extLst>
                <a:ext uri="{FF2B5EF4-FFF2-40B4-BE49-F238E27FC236}">
                  <a16:creationId xmlns:a16="http://schemas.microsoft.com/office/drawing/2014/main" id="{E8642C7C-DC9C-4964-8F25-FA02EFC15F63}"/>
                </a:ext>
              </a:extLst>
            </p:cNvPr>
            <p:cNvSpPr/>
            <p:nvPr/>
          </p:nvSpPr>
          <p:spPr>
            <a:xfrm>
              <a:off x="1579525" y="32199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4" name="Oval 213">
              <a:extLst>
                <a:ext uri="{FF2B5EF4-FFF2-40B4-BE49-F238E27FC236}">
                  <a16:creationId xmlns:a16="http://schemas.microsoft.com/office/drawing/2014/main" id="{63F9428E-552B-490B-B8BE-F3743063F744}"/>
                </a:ext>
              </a:extLst>
            </p:cNvPr>
            <p:cNvSpPr/>
            <p:nvPr/>
          </p:nvSpPr>
          <p:spPr>
            <a:xfrm>
              <a:off x="1510092" y="316322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15" name="Oval 214">
              <a:extLst>
                <a:ext uri="{FF2B5EF4-FFF2-40B4-BE49-F238E27FC236}">
                  <a16:creationId xmlns:a16="http://schemas.microsoft.com/office/drawing/2014/main" id="{5B6E4701-C49D-4FC1-9865-E6EB0EFE8327}"/>
                </a:ext>
              </a:extLst>
            </p:cNvPr>
            <p:cNvSpPr/>
            <p:nvPr/>
          </p:nvSpPr>
          <p:spPr>
            <a:xfrm>
              <a:off x="1499250" y="3096726"/>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
        <p:nvSpPr>
          <p:cNvPr id="216" name="Oval 215">
            <a:extLst>
              <a:ext uri="{FF2B5EF4-FFF2-40B4-BE49-F238E27FC236}">
                <a16:creationId xmlns:a16="http://schemas.microsoft.com/office/drawing/2014/main" id="{64ECAA8F-D95C-4152-BB21-F0E4FBF4776B}"/>
              </a:ext>
            </a:extLst>
          </p:cNvPr>
          <p:cNvSpPr/>
          <p:nvPr/>
        </p:nvSpPr>
        <p:spPr>
          <a:xfrm>
            <a:off x="421505" y="329473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pic>
        <p:nvPicPr>
          <p:cNvPr id="13" name="Picture 12" descr="\documentclass{article}&#10;\usepackage{amsmath}&#10;\pagestyle{empty}&#10;\begin{document}&#10;&#10;$$v_t &gt; \bar v_{z_{ff}}$$&#10;&#10;&#10;\end{document}" title="IguanaTex Bitmap Display">
            <a:extLst>
              <a:ext uri="{FF2B5EF4-FFF2-40B4-BE49-F238E27FC236}">
                <a16:creationId xmlns:a16="http://schemas.microsoft.com/office/drawing/2014/main" id="{C5FD7B62-34E1-4B40-9565-8B1F8FEFA18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603406" y="3630963"/>
            <a:ext cx="950857" cy="239238"/>
          </a:xfrm>
          <a:prstGeom prst="rect">
            <a:avLst/>
          </a:prstGeom>
          <a:noFill/>
        </p:spPr>
      </p:pic>
      <p:pic>
        <p:nvPicPr>
          <p:cNvPr id="15" name="Picture 14" descr="\documentclass{article}&#10;\usepackage{amsmath}&#10;\pagestyle{empty}&#10;\begin{document}&#10;&#10;$$v_t &gt; \bar v_{z_{ff}}$$&#10;&#10;&#10;\end{document}" title="IguanaTex Bitmap Display">
            <a:extLst>
              <a:ext uri="{FF2B5EF4-FFF2-40B4-BE49-F238E27FC236}">
                <a16:creationId xmlns:a16="http://schemas.microsoft.com/office/drawing/2014/main" id="{F28DE953-DEDA-4F31-A5F5-A4D78F6614B9}"/>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603406" y="4004796"/>
            <a:ext cx="950857" cy="239238"/>
          </a:xfrm>
          <a:prstGeom prst="rect">
            <a:avLst/>
          </a:prstGeom>
          <a:noFill/>
        </p:spPr>
      </p:pic>
      <p:pic>
        <p:nvPicPr>
          <p:cNvPr id="10" name="Picture 9" descr="\documentclass{article}&#10;\usepackage{amsmath}&#10;\pagestyle{empty}&#10;\begin{document}&#10;&#10;$$\bar v_{z_{ff}} &gt; v_t &gt; v_c$$&#10;&#10;&#10;\end{document}" title="IguanaTex Bitmap Display">
            <a:extLst>
              <a:ext uri="{FF2B5EF4-FFF2-40B4-BE49-F238E27FC236}">
                <a16:creationId xmlns:a16="http://schemas.microsoft.com/office/drawing/2014/main" id="{5C1E47F0-032C-4897-B623-A488CAA24249}"/>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310073" y="3259942"/>
            <a:ext cx="1537523" cy="239238"/>
          </a:xfrm>
          <a:prstGeom prst="rect">
            <a:avLst/>
          </a:prstGeom>
          <a:noFill/>
        </p:spPr>
      </p:pic>
      <p:pic>
        <p:nvPicPr>
          <p:cNvPr id="220" name="Picture 219" descr="\documentclass{article}&#10;\usepackage{amsmath}&#10;\pagestyle{empty}&#10;\begin{document}&#10;&#10;$$v_c &gt; v_t$$&#10;&#10;&#10;\end{document}" title="IguanaTex Bitmap Display">
            <a:extLst>
              <a:ext uri="{FF2B5EF4-FFF2-40B4-BE49-F238E27FC236}">
                <a16:creationId xmlns:a16="http://schemas.microsoft.com/office/drawing/2014/main" id="{1D623F08-1B62-487E-B30F-E6D78DD95F27}"/>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704739" y="2903655"/>
            <a:ext cx="748190" cy="176762"/>
          </a:xfrm>
          <a:prstGeom prst="rect">
            <a:avLst/>
          </a:prstGeom>
          <a:noFill/>
        </p:spPr>
      </p:pic>
      <p:pic>
        <p:nvPicPr>
          <p:cNvPr id="221" name="Picture 220" descr="\documentclass{article}&#10;\usepackage{amsmath}&#10;\pagestyle{empty}&#10;\begin{document}&#10;&#10;$$\Pi_{fractal}$$&#10;&#10;&#10;\end{document}" title="IguanaTex Bitmap Display">
            <a:extLst>
              <a:ext uri="{FF2B5EF4-FFF2-40B4-BE49-F238E27FC236}">
                <a16:creationId xmlns:a16="http://schemas.microsoft.com/office/drawing/2014/main" id="{887A8B8B-A588-4B19-BCCE-0DB422E7BF8A}"/>
              </a:ext>
            </a:extLst>
          </p:cNvPr>
          <p:cNvPicPr>
            <a:picLocks noChangeAspect="1"/>
          </p:cNvPicPr>
          <p:nvPr>
            <p:custDataLst>
              <p:tags r:id="rId6"/>
            </p:custDataLst>
          </p:nvPr>
        </p:nvPicPr>
        <p:blipFill>
          <a:blip r:embed="rId14" cstate="print">
            <a:duotone>
              <a:prstClr val="black"/>
              <a:schemeClr val="bg1">
                <a:tint val="45000"/>
                <a:satMod val="400000"/>
              </a:schemeClr>
            </a:duotone>
            <a:extLst>
              <a:ext uri="{28A0092B-C50C-407E-A947-70E740481C1C}">
                <a14:useLocalDpi xmlns:a14="http://schemas.microsoft.com/office/drawing/2010/main" val="0"/>
              </a:ext>
            </a:extLst>
          </a:blip>
          <a:stretch>
            <a:fillRect/>
          </a:stretch>
        </p:blipFill>
        <p:spPr>
          <a:xfrm>
            <a:off x="3253356" y="2509869"/>
            <a:ext cx="836571" cy="246857"/>
          </a:xfrm>
          <a:prstGeom prst="rect">
            <a:avLst/>
          </a:prstGeom>
        </p:spPr>
      </p:pic>
      <p:grpSp>
        <p:nvGrpSpPr>
          <p:cNvPr id="232" name="Group 231">
            <a:extLst>
              <a:ext uri="{FF2B5EF4-FFF2-40B4-BE49-F238E27FC236}">
                <a16:creationId xmlns:a16="http://schemas.microsoft.com/office/drawing/2014/main" id="{3B195F33-F388-4C2D-8806-F6A28FDEC9AB}"/>
              </a:ext>
            </a:extLst>
          </p:cNvPr>
          <p:cNvGrpSpPr/>
          <p:nvPr/>
        </p:nvGrpSpPr>
        <p:grpSpPr>
          <a:xfrm>
            <a:off x="3587262" y="5586355"/>
            <a:ext cx="6014140" cy="1271645"/>
            <a:chOff x="3587262" y="5586355"/>
            <a:chExt cx="6014140" cy="1271645"/>
          </a:xfrm>
        </p:grpSpPr>
        <p:sp>
          <p:nvSpPr>
            <p:cNvPr id="172" name="TextBox 171">
              <a:extLst>
                <a:ext uri="{FF2B5EF4-FFF2-40B4-BE49-F238E27FC236}">
                  <a16:creationId xmlns:a16="http://schemas.microsoft.com/office/drawing/2014/main" id="{A6C7305C-976D-4B1F-9868-E54001DC571B}"/>
                </a:ext>
              </a:extLst>
            </p:cNvPr>
            <p:cNvSpPr txBox="1"/>
            <p:nvPr/>
          </p:nvSpPr>
          <p:spPr>
            <a:xfrm>
              <a:off x="3587262" y="6334780"/>
              <a:ext cx="3514104"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Inlet (from flocculator)</a:t>
              </a:r>
            </a:p>
          </p:txBody>
        </p:sp>
        <p:cxnSp>
          <p:nvCxnSpPr>
            <p:cNvPr id="227" name="Connector: Elbow 226">
              <a:extLst>
                <a:ext uri="{FF2B5EF4-FFF2-40B4-BE49-F238E27FC236}">
                  <a16:creationId xmlns:a16="http://schemas.microsoft.com/office/drawing/2014/main" id="{774401AC-2D7A-46E3-ACB0-E46A88591797}"/>
                </a:ext>
              </a:extLst>
            </p:cNvPr>
            <p:cNvCxnSpPr>
              <a:cxnSpLocks/>
              <a:stCxn id="172" idx="3"/>
              <a:endCxn id="8" idx="2"/>
            </p:cNvCxnSpPr>
            <p:nvPr/>
          </p:nvCxnSpPr>
          <p:spPr>
            <a:xfrm flipV="1">
              <a:off x="7101366" y="5586355"/>
              <a:ext cx="2500036" cy="10100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23CF2184-47A2-4FF1-B9D6-6437C5DD3A56}"/>
              </a:ext>
            </a:extLst>
          </p:cNvPr>
          <p:cNvGrpSpPr/>
          <p:nvPr/>
        </p:nvGrpSpPr>
        <p:grpSpPr>
          <a:xfrm>
            <a:off x="4371033" y="5054321"/>
            <a:ext cx="2833635" cy="694043"/>
            <a:chOff x="4371033" y="5054321"/>
            <a:chExt cx="2833635" cy="694043"/>
          </a:xfrm>
        </p:grpSpPr>
        <p:sp>
          <p:nvSpPr>
            <p:cNvPr id="222" name="TextBox 221">
              <a:extLst>
                <a:ext uri="{FF2B5EF4-FFF2-40B4-BE49-F238E27FC236}">
                  <a16:creationId xmlns:a16="http://schemas.microsoft.com/office/drawing/2014/main" id="{20DD54C4-A8ED-4021-B300-5344594B0CAD}"/>
                </a:ext>
              </a:extLst>
            </p:cNvPr>
            <p:cNvSpPr txBox="1"/>
            <p:nvPr/>
          </p:nvSpPr>
          <p:spPr>
            <a:xfrm>
              <a:off x="4371033" y="5225144"/>
              <a:ext cx="1989647"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Hopper</a:t>
              </a:r>
            </a:p>
          </p:txBody>
        </p:sp>
        <p:cxnSp>
          <p:nvCxnSpPr>
            <p:cNvPr id="234" name="Connector: Elbow 233">
              <a:extLst>
                <a:ext uri="{FF2B5EF4-FFF2-40B4-BE49-F238E27FC236}">
                  <a16:creationId xmlns:a16="http://schemas.microsoft.com/office/drawing/2014/main" id="{FF7D7F8C-9C8E-4F35-8D19-53C611B4C694}"/>
                </a:ext>
              </a:extLst>
            </p:cNvPr>
            <p:cNvCxnSpPr>
              <a:cxnSpLocks/>
              <a:stCxn id="222" idx="3"/>
            </p:cNvCxnSpPr>
            <p:nvPr/>
          </p:nvCxnSpPr>
          <p:spPr>
            <a:xfrm flipV="1">
              <a:off x="6360680" y="5054321"/>
              <a:ext cx="843988" cy="4324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F3B0AC9F-0C63-4636-A5CF-A5E48C966326}"/>
              </a:ext>
            </a:extLst>
          </p:cNvPr>
          <p:cNvGrpSpPr/>
          <p:nvPr/>
        </p:nvGrpSpPr>
        <p:grpSpPr>
          <a:xfrm>
            <a:off x="4583723" y="4352611"/>
            <a:ext cx="4088004" cy="523220"/>
            <a:chOff x="4583723" y="4352611"/>
            <a:chExt cx="4088004" cy="523220"/>
          </a:xfrm>
        </p:grpSpPr>
        <p:sp>
          <p:nvSpPr>
            <p:cNvPr id="223" name="TextBox 222">
              <a:extLst>
                <a:ext uri="{FF2B5EF4-FFF2-40B4-BE49-F238E27FC236}">
                  <a16:creationId xmlns:a16="http://schemas.microsoft.com/office/drawing/2014/main" id="{327C3884-9665-417C-8F90-11DE0817FFFC}"/>
                </a:ext>
              </a:extLst>
            </p:cNvPr>
            <p:cNvSpPr txBox="1"/>
            <p:nvPr/>
          </p:nvSpPr>
          <p:spPr>
            <a:xfrm>
              <a:off x="4583723" y="4352611"/>
              <a:ext cx="1689886"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Floc Filter</a:t>
              </a:r>
            </a:p>
          </p:txBody>
        </p:sp>
        <p:cxnSp>
          <p:nvCxnSpPr>
            <p:cNvPr id="238" name="Straight Arrow Connector 237">
              <a:extLst>
                <a:ext uri="{FF2B5EF4-FFF2-40B4-BE49-F238E27FC236}">
                  <a16:creationId xmlns:a16="http://schemas.microsoft.com/office/drawing/2014/main" id="{E336A4E2-9D71-4146-A4BC-92AC10603855}"/>
                </a:ext>
              </a:extLst>
            </p:cNvPr>
            <p:cNvCxnSpPr>
              <a:cxnSpLocks/>
              <a:stCxn id="223" idx="3"/>
            </p:cNvCxnSpPr>
            <p:nvPr/>
          </p:nvCxnSpPr>
          <p:spPr>
            <a:xfrm flipV="1">
              <a:off x="6273609" y="4481565"/>
              <a:ext cx="2398118" cy="13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6" name="Group 245">
            <a:extLst>
              <a:ext uri="{FF2B5EF4-FFF2-40B4-BE49-F238E27FC236}">
                <a16:creationId xmlns:a16="http://schemas.microsoft.com/office/drawing/2014/main" id="{8714711E-E6E0-40B7-868D-7E926E19677C}"/>
              </a:ext>
            </a:extLst>
          </p:cNvPr>
          <p:cNvGrpSpPr/>
          <p:nvPr/>
        </p:nvGrpSpPr>
        <p:grpSpPr>
          <a:xfrm>
            <a:off x="4856702" y="445477"/>
            <a:ext cx="4896898" cy="523220"/>
            <a:chOff x="5057670" y="1601037"/>
            <a:chExt cx="4470507" cy="523220"/>
          </a:xfrm>
        </p:grpSpPr>
        <p:sp>
          <p:nvSpPr>
            <p:cNvPr id="224" name="TextBox 223">
              <a:extLst>
                <a:ext uri="{FF2B5EF4-FFF2-40B4-BE49-F238E27FC236}">
                  <a16:creationId xmlns:a16="http://schemas.microsoft.com/office/drawing/2014/main" id="{97345352-3F35-4B84-B467-1239D377469D}"/>
                </a:ext>
              </a:extLst>
            </p:cNvPr>
            <p:cNvSpPr txBox="1"/>
            <p:nvPr/>
          </p:nvSpPr>
          <p:spPr>
            <a:xfrm>
              <a:off x="5057670" y="1601037"/>
              <a:ext cx="2547149" cy="52322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Effluent manifold</a:t>
              </a:r>
            </a:p>
          </p:txBody>
        </p:sp>
        <p:cxnSp>
          <p:nvCxnSpPr>
            <p:cNvPr id="243" name="Straight Arrow Connector 242">
              <a:extLst>
                <a:ext uri="{FF2B5EF4-FFF2-40B4-BE49-F238E27FC236}">
                  <a16:creationId xmlns:a16="http://schemas.microsoft.com/office/drawing/2014/main" id="{2A0E72C1-91BA-4102-B6E4-F63BC444656E}"/>
                </a:ext>
              </a:extLst>
            </p:cNvPr>
            <p:cNvCxnSpPr>
              <a:cxnSpLocks/>
              <a:stCxn id="224" idx="3"/>
              <a:endCxn id="177" idx="2"/>
            </p:cNvCxnSpPr>
            <p:nvPr/>
          </p:nvCxnSpPr>
          <p:spPr>
            <a:xfrm>
              <a:off x="7604819" y="1862647"/>
              <a:ext cx="1923358" cy="28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47" name="Group 246">
            <a:extLst>
              <a:ext uri="{FF2B5EF4-FFF2-40B4-BE49-F238E27FC236}">
                <a16:creationId xmlns:a16="http://schemas.microsoft.com/office/drawing/2014/main" id="{B805C715-AA2A-4632-A58E-A5CAFA223292}"/>
              </a:ext>
            </a:extLst>
          </p:cNvPr>
          <p:cNvGrpSpPr/>
          <p:nvPr/>
        </p:nvGrpSpPr>
        <p:grpSpPr>
          <a:xfrm>
            <a:off x="5722536" y="1753437"/>
            <a:ext cx="2639367" cy="523220"/>
            <a:chOff x="5570136" y="1601037"/>
            <a:chExt cx="2639367" cy="523220"/>
          </a:xfrm>
        </p:grpSpPr>
        <p:sp>
          <p:nvSpPr>
            <p:cNvPr id="248" name="TextBox 247">
              <a:extLst>
                <a:ext uri="{FF2B5EF4-FFF2-40B4-BE49-F238E27FC236}">
                  <a16:creationId xmlns:a16="http://schemas.microsoft.com/office/drawing/2014/main" id="{165E8E06-DE43-4A06-9372-D48B23FD12F5}"/>
                </a:ext>
              </a:extLst>
            </p:cNvPr>
            <p:cNvSpPr txBox="1"/>
            <p:nvPr/>
          </p:nvSpPr>
          <p:spPr>
            <a:xfrm>
              <a:off x="5570136" y="1601037"/>
              <a:ext cx="2066591" cy="523220"/>
            </a:xfrm>
            <a:prstGeom prst="rect">
              <a:avLst/>
            </a:prstGeom>
            <a:noFill/>
          </p:spPr>
          <p:txBody>
            <a:bodyPr wrap="non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Times New Roman" pitchFamily="18" charset="0"/>
                  <a:ea typeface="+mn-ea"/>
                  <a:cs typeface="+mn-cs"/>
                </a:rPr>
                <a:t>Plate Settlers</a:t>
              </a:r>
            </a:p>
          </p:txBody>
        </p:sp>
        <p:cxnSp>
          <p:nvCxnSpPr>
            <p:cNvPr id="249" name="Straight Arrow Connector 248">
              <a:extLst>
                <a:ext uri="{FF2B5EF4-FFF2-40B4-BE49-F238E27FC236}">
                  <a16:creationId xmlns:a16="http://schemas.microsoft.com/office/drawing/2014/main" id="{40D31FFB-CC34-4746-BF98-483EF233E92C}"/>
                </a:ext>
              </a:extLst>
            </p:cNvPr>
            <p:cNvCxnSpPr>
              <a:cxnSpLocks/>
              <a:stCxn id="248" idx="3"/>
            </p:cNvCxnSpPr>
            <p:nvPr/>
          </p:nvCxnSpPr>
          <p:spPr>
            <a:xfrm flipV="1">
              <a:off x="7636727" y="1858945"/>
              <a:ext cx="572776" cy="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88" name="Group 287">
            <a:extLst>
              <a:ext uri="{FF2B5EF4-FFF2-40B4-BE49-F238E27FC236}">
                <a16:creationId xmlns:a16="http://schemas.microsoft.com/office/drawing/2014/main" id="{80DED765-05F7-4FB5-8912-DF04614BB288}"/>
              </a:ext>
            </a:extLst>
          </p:cNvPr>
          <p:cNvGrpSpPr/>
          <p:nvPr/>
        </p:nvGrpSpPr>
        <p:grpSpPr>
          <a:xfrm>
            <a:off x="8195573" y="1390570"/>
            <a:ext cx="3518436" cy="4461300"/>
            <a:chOff x="8195573" y="1390570"/>
            <a:chExt cx="3518436" cy="4461300"/>
          </a:xfrm>
        </p:grpSpPr>
        <p:sp>
          <p:nvSpPr>
            <p:cNvPr id="256" name="Oval 255">
              <a:extLst>
                <a:ext uri="{FF2B5EF4-FFF2-40B4-BE49-F238E27FC236}">
                  <a16:creationId xmlns:a16="http://schemas.microsoft.com/office/drawing/2014/main" id="{1560FE16-8119-4ABD-BDB1-8489F9DFE25C}"/>
                </a:ext>
              </a:extLst>
            </p:cNvPr>
            <p:cNvSpPr/>
            <p:nvPr/>
          </p:nvSpPr>
          <p:spPr>
            <a:xfrm>
              <a:off x="8652779" y="455245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7" name="Oval 256">
              <a:extLst>
                <a:ext uri="{FF2B5EF4-FFF2-40B4-BE49-F238E27FC236}">
                  <a16:creationId xmlns:a16="http://schemas.microsoft.com/office/drawing/2014/main" id="{0FC019EF-E9D9-4156-AE7B-1C58C1FA056F}"/>
                </a:ext>
              </a:extLst>
            </p:cNvPr>
            <p:cNvSpPr/>
            <p:nvPr/>
          </p:nvSpPr>
          <p:spPr>
            <a:xfrm>
              <a:off x="9870304" y="411199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8" name="Oval 257">
              <a:extLst>
                <a:ext uri="{FF2B5EF4-FFF2-40B4-BE49-F238E27FC236}">
                  <a16:creationId xmlns:a16="http://schemas.microsoft.com/office/drawing/2014/main" id="{5C9BD144-382D-4E99-A242-143D378E965D}"/>
                </a:ext>
              </a:extLst>
            </p:cNvPr>
            <p:cNvSpPr/>
            <p:nvPr/>
          </p:nvSpPr>
          <p:spPr>
            <a:xfrm>
              <a:off x="11027539" y="472662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59" name="Oval 258">
              <a:extLst>
                <a:ext uri="{FF2B5EF4-FFF2-40B4-BE49-F238E27FC236}">
                  <a16:creationId xmlns:a16="http://schemas.microsoft.com/office/drawing/2014/main" id="{605031B9-EBC2-43FF-83FF-F98EDFE82C74}"/>
                </a:ext>
              </a:extLst>
            </p:cNvPr>
            <p:cNvSpPr/>
            <p:nvPr/>
          </p:nvSpPr>
          <p:spPr>
            <a:xfrm>
              <a:off x="9813363" y="48287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0" name="Oval 259">
              <a:extLst>
                <a:ext uri="{FF2B5EF4-FFF2-40B4-BE49-F238E27FC236}">
                  <a16:creationId xmlns:a16="http://schemas.microsoft.com/office/drawing/2014/main" id="{C8EC9C50-0CF7-4AC3-9F83-C8303D75DCAC}"/>
                </a:ext>
              </a:extLst>
            </p:cNvPr>
            <p:cNvSpPr/>
            <p:nvPr/>
          </p:nvSpPr>
          <p:spPr>
            <a:xfrm>
              <a:off x="9342765" y="571471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1" name="Oval 260">
              <a:extLst>
                <a:ext uri="{FF2B5EF4-FFF2-40B4-BE49-F238E27FC236}">
                  <a16:creationId xmlns:a16="http://schemas.microsoft.com/office/drawing/2014/main" id="{04B741E1-B68B-4A86-9C07-D3B77FA6ABAB}"/>
                </a:ext>
              </a:extLst>
            </p:cNvPr>
            <p:cNvSpPr/>
            <p:nvPr/>
          </p:nvSpPr>
          <p:spPr>
            <a:xfrm>
              <a:off x="8872167" y="373685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2" name="Oval 261">
              <a:extLst>
                <a:ext uri="{FF2B5EF4-FFF2-40B4-BE49-F238E27FC236}">
                  <a16:creationId xmlns:a16="http://schemas.microsoft.com/office/drawing/2014/main" id="{A66690E3-C70F-4EE9-9238-8BEDA2BF1C55}"/>
                </a:ext>
              </a:extLst>
            </p:cNvPr>
            <p:cNvSpPr/>
            <p:nvPr/>
          </p:nvSpPr>
          <p:spPr>
            <a:xfrm>
              <a:off x="8351327" y="18092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3" name="Oval 262">
              <a:extLst>
                <a:ext uri="{FF2B5EF4-FFF2-40B4-BE49-F238E27FC236}">
                  <a16:creationId xmlns:a16="http://schemas.microsoft.com/office/drawing/2014/main" id="{D40FE8B9-52D3-4661-A2E9-5D57441A37C9}"/>
                </a:ext>
              </a:extLst>
            </p:cNvPr>
            <p:cNvSpPr/>
            <p:nvPr/>
          </p:nvSpPr>
          <p:spPr>
            <a:xfrm>
              <a:off x="9277450" y="1911409"/>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4" name="Oval 263">
              <a:extLst>
                <a:ext uri="{FF2B5EF4-FFF2-40B4-BE49-F238E27FC236}">
                  <a16:creationId xmlns:a16="http://schemas.microsoft.com/office/drawing/2014/main" id="{A7D8D619-4293-4FBE-BFDB-E0074439565C}"/>
                </a:ext>
              </a:extLst>
            </p:cNvPr>
            <p:cNvSpPr/>
            <p:nvPr/>
          </p:nvSpPr>
          <p:spPr>
            <a:xfrm>
              <a:off x="9118351" y="139057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5" name="Oval 264">
              <a:extLst>
                <a:ext uri="{FF2B5EF4-FFF2-40B4-BE49-F238E27FC236}">
                  <a16:creationId xmlns:a16="http://schemas.microsoft.com/office/drawing/2014/main" id="{513E4B8B-5E5A-455B-B1D3-9DB7EEDA8CB8}"/>
                </a:ext>
              </a:extLst>
            </p:cNvPr>
            <p:cNvSpPr/>
            <p:nvPr/>
          </p:nvSpPr>
          <p:spPr>
            <a:xfrm>
              <a:off x="8547270" y="224635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6" name="Oval 265">
              <a:extLst>
                <a:ext uri="{FF2B5EF4-FFF2-40B4-BE49-F238E27FC236}">
                  <a16:creationId xmlns:a16="http://schemas.microsoft.com/office/drawing/2014/main" id="{348049F5-6BF2-45C5-9049-198AA911E7E9}"/>
                </a:ext>
              </a:extLst>
            </p:cNvPr>
            <p:cNvSpPr/>
            <p:nvPr/>
          </p:nvSpPr>
          <p:spPr>
            <a:xfrm>
              <a:off x="8197253" y="416726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7" name="Oval 266">
              <a:extLst>
                <a:ext uri="{FF2B5EF4-FFF2-40B4-BE49-F238E27FC236}">
                  <a16:creationId xmlns:a16="http://schemas.microsoft.com/office/drawing/2014/main" id="{4F5EA10E-1884-4835-B438-47DD0D5D8852}"/>
                </a:ext>
              </a:extLst>
            </p:cNvPr>
            <p:cNvSpPr/>
            <p:nvPr/>
          </p:nvSpPr>
          <p:spPr>
            <a:xfrm>
              <a:off x="9274102" y="410865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8" name="Oval 267">
              <a:extLst>
                <a:ext uri="{FF2B5EF4-FFF2-40B4-BE49-F238E27FC236}">
                  <a16:creationId xmlns:a16="http://schemas.microsoft.com/office/drawing/2014/main" id="{0AE643B0-6871-4CB1-8DA1-4300841D5FB9}"/>
                </a:ext>
              </a:extLst>
            </p:cNvPr>
            <p:cNvSpPr/>
            <p:nvPr/>
          </p:nvSpPr>
          <p:spPr>
            <a:xfrm>
              <a:off x="11576849" y="399979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69" name="Oval 268">
              <a:extLst>
                <a:ext uri="{FF2B5EF4-FFF2-40B4-BE49-F238E27FC236}">
                  <a16:creationId xmlns:a16="http://schemas.microsoft.com/office/drawing/2014/main" id="{EA88A550-E29A-4ABE-A546-E0865D5FA4C0}"/>
                </a:ext>
              </a:extLst>
            </p:cNvPr>
            <p:cNvSpPr/>
            <p:nvPr/>
          </p:nvSpPr>
          <p:spPr>
            <a:xfrm>
              <a:off x="10935429" y="2383686"/>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0" name="Oval 269">
              <a:extLst>
                <a:ext uri="{FF2B5EF4-FFF2-40B4-BE49-F238E27FC236}">
                  <a16:creationId xmlns:a16="http://schemas.microsoft.com/office/drawing/2014/main" id="{D325D996-A9E4-475E-A4D2-95F16EEACC34}"/>
                </a:ext>
              </a:extLst>
            </p:cNvPr>
            <p:cNvSpPr/>
            <p:nvPr/>
          </p:nvSpPr>
          <p:spPr>
            <a:xfrm>
              <a:off x="9912172" y="1973380"/>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1" name="Oval 270">
              <a:extLst>
                <a:ext uri="{FF2B5EF4-FFF2-40B4-BE49-F238E27FC236}">
                  <a16:creationId xmlns:a16="http://schemas.microsoft.com/office/drawing/2014/main" id="{1919DDC4-AFA3-484C-A877-523946BF8EF5}"/>
                </a:ext>
              </a:extLst>
            </p:cNvPr>
            <p:cNvSpPr/>
            <p:nvPr/>
          </p:nvSpPr>
          <p:spPr>
            <a:xfrm>
              <a:off x="9873653" y="152288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2" name="Oval 271">
              <a:extLst>
                <a:ext uri="{FF2B5EF4-FFF2-40B4-BE49-F238E27FC236}">
                  <a16:creationId xmlns:a16="http://schemas.microsoft.com/office/drawing/2014/main" id="{776C8CBE-ABF6-441A-B387-CB24768AA4A0}"/>
                </a:ext>
              </a:extLst>
            </p:cNvPr>
            <p:cNvSpPr/>
            <p:nvPr/>
          </p:nvSpPr>
          <p:spPr>
            <a:xfrm>
              <a:off x="10468180" y="191644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3" name="Oval 272">
              <a:extLst>
                <a:ext uri="{FF2B5EF4-FFF2-40B4-BE49-F238E27FC236}">
                  <a16:creationId xmlns:a16="http://schemas.microsoft.com/office/drawing/2014/main" id="{E1F58954-6316-48AE-9592-B335C1485990}"/>
                </a:ext>
              </a:extLst>
            </p:cNvPr>
            <p:cNvSpPr/>
            <p:nvPr/>
          </p:nvSpPr>
          <p:spPr>
            <a:xfrm>
              <a:off x="11504834" y="167696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4" name="Oval 273">
              <a:extLst>
                <a:ext uri="{FF2B5EF4-FFF2-40B4-BE49-F238E27FC236}">
                  <a16:creationId xmlns:a16="http://schemas.microsoft.com/office/drawing/2014/main" id="{82A3081B-C4EF-460F-B67D-A1F79C416833}"/>
                </a:ext>
              </a:extLst>
            </p:cNvPr>
            <p:cNvSpPr/>
            <p:nvPr/>
          </p:nvSpPr>
          <p:spPr>
            <a:xfrm>
              <a:off x="10742833" y="152791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5" name="Oval 274">
              <a:extLst>
                <a:ext uri="{FF2B5EF4-FFF2-40B4-BE49-F238E27FC236}">
                  <a16:creationId xmlns:a16="http://schemas.microsoft.com/office/drawing/2014/main" id="{2CAEA78A-8E28-45AC-ADC7-BA7F989748DE}"/>
                </a:ext>
              </a:extLst>
            </p:cNvPr>
            <p:cNvSpPr/>
            <p:nvPr/>
          </p:nvSpPr>
          <p:spPr>
            <a:xfrm>
              <a:off x="9860252" y="234350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6" name="Oval 275">
              <a:extLst>
                <a:ext uri="{FF2B5EF4-FFF2-40B4-BE49-F238E27FC236}">
                  <a16:creationId xmlns:a16="http://schemas.microsoft.com/office/drawing/2014/main" id="{15210B32-2ECD-4FBC-B622-64F228283421}"/>
                </a:ext>
              </a:extLst>
            </p:cNvPr>
            <p:cNvSpPr/>
            <p:nvPr/>
          </p:nvSpPr>
          <p:spPr>
            <a:xfrm>
              <a:off x="8977671" y="315910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7" name="Oval 276">
              <a:extLst>
                <a:ext uri="{FF2B5EF4-FFF2-40B4-BE49-F238E27FC236}">
                  <a16:creationId xmlns:a16="http://schemas.microsoft.com/office/drawing/2014/main" id="{881B1145-DFEE-48A1-9360-F7DCA2C034F4}"/>
                </a:ext>
              </a:extLst>
            </p:cNvPr>
            <p:cNvSpPr/>
            <p:nvPr/>
          </p:nvSpPr>
          <p:spPr>
            <a:xfrm>
              <a:off x="8195573" y="27086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8" name="Oval 277">
              <a:extLst>
                <a:ext uri="{FF2B5EF4-FFF2-40B4-BE49-F238E27FC236}">
                  <a16:creationId xmlns:a16="http://schemas.microsoft.com/office/drawing/2014/main" id="{D75031FC-EC34-485E-A90C-AA625363AA49}"/>
                </a:ext>
              </a:extLst>
            </p:cNvPr>
            <p:cNvSpPr/>
            <p:nvPr/>
          </p:nvSpPr>
          <p:spPr>
            <a:xfrm>
              <a:off x="8297730" y="3102167"/>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79" name="Oval 278">
              <a:extLst>
                <a:ext uri="{FF2B5EF4-FFF2-40B4-BE49-F238E27FC236}">
                  <a16:creationId xmlns:a16="http://schemas.microsoft.com/office/drawing/2014/main" id="{FF5BFC13-7977-4AC2-BE2C-E00AA73030C9}"/>
                </a:ext>
              </a:extLst>
            </p:cNvPr>
            <p:cNvSpPr/>
            <p:nvPr/>
          </p:nvSpPr>
          <p:spPr>
            <a:xfrm>
              <a:off x="8641047" y="2641621"/>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0" name="Oval 279">
              <a:extLst>
                <a:ext uri="{FF2B5EF4-FFF2-40B4-BE49-F238E27FC236}">
                  <a16:creationId xmlns:a16="http://schemas.microsoft.com/office/drawing/2014/main" id="{8B81EE60-D350-48E7-9EF6-08A75149838E}"/>
                </a:ext>
              </a:extLst>
            </p:cNvPr>
            <p:cNvSpPr/>
            <p:nvPr/>
          </p:nvSpPr>
          <p:spPr>
            <a:xfrm>
              <a:off x="9386298" y="26232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1" name="Oval 280">
              <a:extLst>
                <a:ext uri="{FF2B5EF4-FFF2-40B4-BE49-F238E27FC236}">
                  <a16:creationId xmlns:a16="http://schemas.microsoft.com/office/drawing/2014/main" id="{C9748950-AB55-412A-AB6F-2571190EAF2D}"/>
                </a:ext>
              </a:extLst>
            </p:cNvPr>
            <p:cNvSpPr/>
            <p:nvPr/>
          </p:nvSpPr>
          <p:spPr>
            <a:xfrm>
              <a:off x="10855031" y="268517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2" name="Oval 281">
              <a:extLst>
                <a:ext uri="{FF2B5EF4-FFF2-40B4-BE49-F238E27FC236}">
                  <a16:creationId xmlns:a16="http://schemas.microsoft.com/office/drawing/2014/main" id="{F4909E73-4234-46DA-B2E6-6DDA3847B771}"/>
                </a:ext>
              </a:extLst>
            </p:cNvPr>
            <p:cNvSpPr/>
            <p:nvPr/>
          </p:nvSpPr>
          <p:spPr>
            <a:xfrm>
              <a:off x="11248590" y="3048592"/>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3" name="Oval 282">
              <a:extLst>
                <a:ext uri="{FF2B5EF4-FFF2-40B4-BE49-F238E27FC236}">
                  <a16:creationId xmlns:a16="http://schemas.microsoft.com/office/drawing/2014/main" id="{E50BA9C6-D553-4CE0-9C3C-DBFFF7F0F949}"/>
                </a:ext>
              </a:extLst>
            </p:cNvPr>
            <p:cNvSpPr/>
            <p:nvPr/>
          </p:nvSpPr>
          <p:spPr>
            <a:xfrm>
              <a:off x="10918667" y="3391915"/>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4" name="Oval 283">
              <a:extLst>
                <a:ext uri="{FF2B5EF4-FFF2-40B4-BE49-F238E27FC236}">
                  <a16:creationId xmlns:a16="http://schemas.microsoft.com/office/drawing/2014/main" id="{BEC01EE5-5A7E-416E-AE0B-91DFDD35FDF2}"/>
                </a:ext>
              </a:extLst>
            </p:cNvPr>
            <p:cNvSpPr/>
            <p:nvPr/>
          </p:nvSpPr>
          <p:spPr>
            <a:xfrm>
              <a:off x="10176761" y="2941418"/>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5" name="Oval 284">
              <a:extLst>
                <a:ext uri="{FF2B5EF4-FFF2-40B4-BE49-F238E27FC236}">
                  <a16:creationId xmlns:a16="http://schemas.microsoft.com/office/drawing/2014/main" id="{F97909D4-A161-4040-AF83-7EC47DAF639B}"/>
                </a:ext>
              </a:extLst>
            </p:cNvPr>
            <p:cNvSpPr/>
            <p:nvPr/>
          </p:nvSpPr>
          <p:spPr>
            <a:xfrm>
              <a:off x="9404710" y="3445514"/>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6" name="Oval 285">
              <a:extLst>
                <a:ext uri="{FF2B5EF4-FFF2-40B4-BE49-F238E27FC236}">
                  <a16:creationId xmlns:a16="http://schemas.microsoft.com/office/drawing/2014/main" id="{CFE7A96B-0C4A-4723-B8E8-E714DBD1175A}"/>
                </a:ext>
              </a:extLst>
            </p:cNvPr>
            <p:cNvSpPr/>
            <p:nvPr/>
          </p:nvSpPr>
          <p:spPr>
            <a:xfrm>
              <a:off x="9818365" y="265337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87" name="Oval 286">
              <a:extLst>
                <a:ext uri="{FF2B5EF4-FFF2-40B4-BE49-F238E27FC236}">
                  <a16:creationId xmlns:a16="http://schemas.microsoft.com/office/drawing/2014/main" id="{42C42EFE-5C08-4619-BADA-F4E117AAC9FC}"/>
                </a:ext>
              </a:extLst>
            </p:cNvPr>
            <p:cNvSpPr/>
            <p:nvPr/>
          </p:nvSpPr>
          <p:spPr>
            <a:xfrm>
              <a:off x="9980811" y="3559403"/>
              <a:ext cx="137160" cy="13716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grpSp>
        <p:nvGrpSpPr>
          <p:cNvPr id="303" name="Group 302">
            <a:extLst>
              <a:ext uri="{FF2B5EF4-FFF2-40B4-BE49-F238E27FC236}">
                <a16:creationId xmlns:a16="http://schemas.microsoft.com/office/drawing/2014/main" id="{C7483D8F-CA2B-4F58-BB00-F678CE98E80C}"/>
              </a:ext>
            </a:extLst>
          </p:cNvPr>
          <p:cNvGrpSpPr/>
          <p:nvPr/>
        </p:nvGrpSpPr>
        <p:grpSpPr>
          <a:xfrm>
            <a:off x="8604713" y="1396565"/>
            <a:ext cx="3076974" cy="4788535"/>
            <a:chOff x="8604713" y="1396565"/>
            <a:chExt cx="3076974" cy="4788535"/>
          </a:xfrm>
        </p:grpSpPr>
        <p:sp>
          <p:nvSpPr>
            <p:cNvPr id="289" name="Oval 288">
              <a:extLst>
                <a:ext uri="{FF2B5EF4-FFF2-40B4-BE49-F238E27FC236}">
                  <a16:creationId xmlns:a16="http://schemas.microsoft.com/office/drawing/2014/main" id="{FEA3A6FD-C3A8-4610-8C81-63840C4136A1}"/>
                </a:ext>
              </a:extLst>
            </p:cNvPr>
            <p:cNvSpPr/>
            <p:nvPr/>
          </p:nvSpPr>
          <p:spPr>
            <a:xfrm>
              <a:off x="9683238" y="613938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0" name="Oval 289">
              <a:extLst>
                <a:ext uri="{FF2B5EF4-FFF2-40B4-BE49-F238E27FC236}">
                  <a16:creationId xmlns:a16="http://schemas.microsoft.com/office/drawing/2014/main" id="{F426F515-40ED-468F-BC05-7C1E5F4DC4C1}"/>
                </a:ext>
              </a:extLst>
            </p:cNvPr>
            <p:cNvSpPr/>
            <p:nvPr/>
          </p:nvSpPr>
          <p:spPr>
            <a:xfrm>
              <a:off x="10498829" y="5658734"/>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1" name="Oval 290">
              <a:extLst>
                <a:ext uri="{FF2B5EF4-FFF2-40B4-BE49-F238E27FC236}">
                  <a16:creationId xmlns:a16="http://schemas.microsoft.com/office/drawing/2014/main" id="{2DAFF35D-7A06-49B2-B251-9199F9371531}"/>
                </a:ext>
              </a:extLst>
            </p:cNvPr>
            <p:cNvSpPr/>
            <p:nvPr/>
          </p:nvSpPr>
          <p:spPr>
            <a:xfrm>
              <a:off x="9465523" y="499721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2" name="Oval 291">
              <a:extLst>
                <a:ext uri="{FF2B5EF4-FFF2-40B4-BE49-F238E27FC236}">
                  <a16:creationId xmlns:a16="http://schemas.microsoft.com/office/drawing/2014/main" id="{1AF3E018-734B-49CA-B730-0E3139EBC3CC}"/>
                </a:ext>
              </a:extLst>
            </p:cNvPr>
            <p:cNvSpPr/>
            <p:nvPr/>
          </p:nvSpPr>
          <p:spPr>
            <a:xfrm>
              <a:off x="8723619" y="492855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3" name="Oval 292">
              <a:extLst>
                <a:ext uri="{FF2B5EF4-FFF2-40B4-BE49-F238E27FC236}">
                  <a16:creationId xmlns:a16="http://schemas.microsoft.com/office/drawing/2014/main" id="{F823BBEB-EE64-44BE-967A-070B4A345121}"/>
                </a:ext>
              </a:extLst>
            </p:cNvPr>
            <p:cNvSpPr/>
            <p:nvPr/>
          </p:nvSpPr>
          <p:spPr>
            <a:xfrm>
              <a:off x="8936309" y="4457958"/>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4" name="Oval 293">
              <a:extLst>
                <a:ext uri="{FF2B5EF4-FFF2-40B4-BE49-F238E27FC236}">
                  <a16:creationId xmlns:a16="http://schemas.microsoft.com/office/drawing/2014/main" id="{523A2027-2106-4A93-9293-2A42905F4E2B}"/>
                </a:ext>
              </a:extLst>
            </p:cNvPr>
            <p:cNvSpPr/>
            <p:nvPr/>
          </p:nvSpPr>
          <p:spPr>
            <a:xfrm>
              <a:off x="9591127" y="449982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5" name="Oval 294">
              <a:extLst>
                <a:ext uri="{FF2B5EF4-FFF2-40B4-BE49-F238E27FC236}">
                  <a16:creationId xmlns:a16="http://schemas.microsoft.com/office/drawing/2014/main" id="{8426997B-7480-42DD-BF14-EC0008566BA6}"/>
                </a:ext>
              </a:extLst>
            </p:cNvPr>
            <p:cNvSpPr/>
            <p:nvPr/>
          </p:nvSpPr>
          <p:spPr>
            <a:xfrm>
              <a:off x="10587589" y="413976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6" name="Oval 295">
              <a:extLst>
                <a:ext uri="{FF2B5EF4-FFF2-40B4-BE49-F238E27FC236}">
                  <a16:creationId xmlns:a16="http://schemas.microsoft.com/office/drawing/2014/main" id="{DF9C1419-1A9A-442D-8966-1DD7BCB6DA75}"/>
                </a:ext>
              </a:extLst>
            </p:cNvPr>
            <p:cNvSpPr/>
            <p:nvPr/>
          </p:nvSpPr>
          <p:spPr>
            <a:xfrm>
              <a:off x="11252455" y="413138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7" name="Oval 296">
              <a:extLst>
                <a:ext uri="{FF2B5EF4-FFF2-40B4-BE49-F238E27FC236}">
                  <a16:creationId xmlns:a16="http://schemas.microsoft.com/office/drawing/2014/main" id="{4F57D742-93B6-457F-A76C-B7AA48770AB8}"/>
                </a:ext>
              </a:extLst>
            </p:cNvPr>
            <p:cNvSpPr/>
            <p:nvPr/>
          </p:nvSpPr>
          <p:spPr>
            <a:xfrm>
              <a:off x="11635967" y="3650743"/>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8" name="Oval 297">
              <a:extLst>
                <a:ext uri="{FF2B5EF4-FFF2-40B4-BE49-F238E27FC236}">
                  <a16:creationId xmlns:a16="http://schemas.microsoft.com/office/drawing/2014/main" id="{9CE5B8D8-9860-4CC0-BB6F-052583451EFD}"/>
                </a:ext>
              </a:extLst>
            </p:cNvPr>
            <p:cNvSpPr/>
            <p:nvPr/>
          </p:nvSpPr>
          <p:spPr>
            <a:xfrm>
              <a:off x="9778696" y="3762950"/>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299" name="Oval 298">
              <a:extLst>
                <a:ext uri="{FF2B5EF4-FFF2-40B4-BE49-F238E27FC236}">
                  <a16:creationId xmlns:a16="http://schemas.microsoft.com/office/drawing/2014/main" id="{7FCEFFAB-00E4-4AC5-BE46-5DD8F2552668}"/>
                </a:ext>
              </a:extLst>
            </p:cNvPr>
            <p:cNvSpPr/>
            <p:nvPr/>
          </p:nvSpPr>
          <p:spPr>
            <a:xfrm>
              <a:off x="8604713" y="3051192"/>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0" name="Oval 299">
              <a:extLst>
                <a:ext uri="{FF2B5EF4-FFF2-40B4-BE49-F238E27FC236}">
                  <a16:creationId xmlns:a16="http://schemas.microsoft.com/office/drawing/2014/main" id="{C2DE75CF-14F8-4A36-A7AA-225DF075BF2C}"/>
                </a:ext>
              </a:extLst>
            </p:cNvPr>
            <p:cNvSpPr/>
            <p:nvPr/>
          </p:nvSpPr>
          <p:spPr>
            <a:xfrm>
              <a:off x="9148998" y="2068129"/>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1" name="Oval 300">
              <a:extLst>
                <a:ext uri="{FF2B5EF4-FFF2-40B4-BE49-F238E27FC236}">
                  <a16:creationId xmlns:a16="http://schemas.microsoft.com/office/drawing/2014/main" id="{308570CE-F6E7-4964-8F4A-C726B7EF912E}"/>
                </a:ext>
              </a:extLst>
            </p:cNvPr>
            <p:cNvSpPr/>
            <p:nvPr/>
          </p:nvSpPr>
          <p:spPr>
            <a:xfrm>
              <a:off x="10386619" y="1396565"/>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sp>
          <p:nvSpPr>
            <p:cNvPr id="302" name="Oval 301">
              <a:extLst>
                <a:ext uri="{FF2B5EF4-FFF2-40B4-BE49-F238E27FC236}">
                  <a16:creationId xmlns:a16="http://schemas.microsoft.com/office/drawing/2014/main" id="{A93CF8D7-C56C-4368-A386-CE455652672B}"/>
                </a:ext>
              </a:extLst>
            </p:cNvPr>
            <p:cNvSpPr/>
            <p:nvPr/>
          </p:nvSpPr>
          <p:spPr>
            <a:xfrm>
              <a:off x="11252451" y="1970997"/>
              <a:ext cx="45720" cy="45720"/>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Candara"/>
                <a:ea typeface="+mn-ea"/>
                <a:cs typeface="+mn-cs"/>
              </a:endParaRPr>
            </a:p>
          </p:txBody>
        </p:sp>
      </p:grpSp>
    </p:spTree>
    <p:extLst>
      <p:ext uri="{BB962C8B-B14F-4D97-AF65-F5344CB8AC3E}">
        <p14:creationId xmlns:p14="http://schemas.microsoft.com/office/powerpoint/2010/main" val="96185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3"/>
                                        </p:tgtEl>
                                        <p:attrNameLst>
                                          <p:attrName>style.visibility</p:attrName>
                                        </p:attrNameLst>
                                      </p:cBhvr>
                                      <p:to>
                                        <p:strVal val="visible"/>
                                      </p:to>
                                    </p:set>
                                  </p:childTnLst>
                                </p:cTn>
                              </p:par>
                            </p:childTnLst>
                          </p:cTn>
                        </p:par>
                        <p:par>
                          <p:cTn id="41" fill="hold">
                            <p:stCondLst>
                              <p:cond delay="0"/>
                            </p:stCondLst>
                            <p:childTnLst>
                              <p:par>
                                <p:cTn id="42" presetID="0" presetClass="path" presetSubtype="0" fill="hold" grpId="1" nodeType="afterEffect">
                                  <p:stCondLst>
                                    <p:cond delay="0"/>
                                  </p:stCondLst>
                                  <p:childTnLst>
                                    <p:animMotion origin="layout" path="M -0.00013 -0.00092 C -0.00351 0.0382 -0.01093 0.09097 -0.01054 0.10972 C -0.01028 0.12894 0.00586 0.12778 0.00222 0.10185 C 0.00469 0.06736 0.03152 0.02431 0.03659 -0.01227 L 0.03112 -0.10578 L 0.05157 -0.1706 C 0.05287 -0.19722 0.0543 -0.22407 0.05573 -0.25046 L 0.04375 -0.30555 C 0.04519 -0.36088 0.0392 -0.41389 0.04076 -0.46875 C 0.05756 -0.51041 0.09688 -0.6 0.11394 -0.64143 " pathEditMode="relative" rAng="0" ptsTypes="AAAAAAAAAA">
                                      <p:cBhvr>
                                        <p:cTn id="43" dur="2000" fill="hold"/>
                                        <p:tgtEl>
                                          <p:spTgt spid="173"/>
                                        </p:tgtEl>
                                        <p:attrNameLst>
                                          <p:attrName>ppt_x</p:attrName>
                                          <p:attrName>ppt_y</p:attrName>
                                        </p:attrNameLst>
                                      </p:cBhvr>
                                      <p:rCtr x="5169" y="-25856"/>
                                    </p:animMotion>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71"/>
                                        </p:tgtEl>
                                        <p:attrNameLst>
                                          <p:attrName>style.visibility</p:attrName>
                                        </p:attrNameLst>
                                      </p:cBhvr>
                                      <p:to>
                                        <p:strVal val="visible"/>
                                      </p:to>
                                    </p:set>
                                  </p:childTnLst>
                                </p:cTn>
                              </p:par>
                            </p:childTnLst>
                          </p:cTn>
                        </p:par>
                        <p:par>
                          <p:cTn id="47" fill="hold">
                            <p:stCondLst>
                              <p:cond delay="2000"/>
                            </p:stCondLst>
                            <p:childTnLst>
                              <p:par>
                                <p:cTn id="48" presetID="0" presetClass="path" presetSubtype="0" fill="hold" grpId="1" nodeType="afterEffect">
                                  <p:stCondLst>
                                    <p:cond delay="0"/>
                                  </p:stCondLst>
                                  <p:childTnLst>
                                    <p:animMotion origin="layout" path="M -0.00013 -0.00093 C -0.00352 0.03842 -0.01094 0.09097 -0.01055 0.10972 C -0.01029 0.12893 0.00585 0.12777 0.00221 0.10208 C 0.00468 0.06736 0.03151 0.0243 0.03658 -0.01227 L 0.03112 -0.10556 L 0.05156 -0.17037 C 0.05286 -0.19723 0.05429 -0.22385 0.05572 -0.25047 L 0.04375 -0.30556 C 0.04518 -0.36065 0.04674 -0.41574 0.0483 -0.4706 L 0.09882 -0.59584 " pathEditMode="relative" rAng="0" ptsTypes="AAAAAAAAAA">
                                      <p:cBhvr>
                                        <p:cTn id="49" dur="2000" fill="hold"/>
                                        <p:tgtEl>
                                          <p:spTgt spid="171"/>
                                        </p:tgtEl>
                                        <p:attrNameLst>
                                          <p:attrName>ppt_x</p:attrName>
                                          <p:attrName>ppt_y</p:attrName>
                                        </p:attrNameLst>
                                      </p:cBhvr>
                                      <p:rCtr x="4414" y="-23565"/>
                                    </p:animMotion>
                                  </p:childTnLst>
                                </p:cTn>
                              </p:par>
                            </p:childTnLst>
                          </p:cTn>
                        </p:par>
                        <p:par>
                          <p:cTn id="50" fill="hold">
                            <p:stCondLst>
                              <p:cond delay="4000"/>
                            </p:stCondLst>
                            <p:childTnLst>
                              <p:par>
                                <p:cTn id="51" presetID="1" presetClass="entr" presetSubtype="0" fill="hold" grpId="0" nodeType="afterEffect">
                                  <p:stCondLst>
                                    <p:cond delay="0"/>
                                  </p:stCondLst>
                                  <p:childTnLst>
                                    <p:set>
                                      <p:cBhvr>
                                        <p:cTn id="52" dur="1" fill="hold">
                                          <p:stCondLst>
                                            <p:cond delay="0"/>
                                          </p:stCondLst>
                                        </p:cTn>
                                        <p:tgtEl>
                                          <p:spTgt spid="174"/>
                                        </p:tgtEl>
                                        <p:attrNameLst>
                                          <p:attrName>style.visibility</p:attrName>
                                        </p:attrNameLst>
                                      </p:cBhvr>
                                      <p:to>
                                        <p:strVal val="visible"/>
                                      </p:to>
                                    </p:set>
                                  </p:childTnLst>
                                </p:cTn>
                              </p:par>
                            </p:childTnLst>
                          </p:cTn>
                        </p:par>
                        <p:par>
                          <p:cTn id="53" fill="hold">
                            <p:stCondLst>
                              <p:cond delay="4000"/>
                            </p:stCondLst>
                            <p:childTnLst>
                              <p:par>
                                <p:cTn id="54" presetID="0" presetClass="path" presetSubtype="0" fill="hold" grpId="1" nodeType="afterEffect">
                                  <p:stCondLst>
                                    <p:cond delay="0"/>
                                  </p:stCondLst>
                                  <p:childTnLst>
                                    <p:animMotion origin="layout" path="M -0.00013 -0.00092 C -0.00351 0.0382 -0.01093 0.09098 -0.01054 0.10973 C -0.01028 0.12894 0.00586 0.12778 0.00222 0.10186 C 0.00469 0.06736 0.03151 0.02431 0.03659 -0.01227 L 0.03112 -0.10578 L 0.05157 -0.1706 C 0.05287 -0.19745 0.0543 -0.22407 0.05573 -0.25046 C 0.0517 -0.26898 0.05196 -0.28564 0.04792 -0.3037 C 0.04935 -0.35926 0.053 -0.4162 0.05456 -0.47152 C 0.07123 -0.51296 0.06784 -0.50694 0.08503 -0.54814 " pathEditMode="relative" rAng="0" ptsTypes="AAAAAAAAAA">
                                      <p:cBhvr>
                                        <p:cTn id="55" dur="2000" fill="hold"/>
                                        <p:tgtEl>
                                          <p:spTgt spid="174"/>
                                        </p:tgtEl>
                                        <p:attrNameLst>
                                          <p:attrName>ppt_x</p:attrName>
                                          <p:attrName>ppt_y</p:attrName>
                                        </p:attrNameLst>
                                      </p:cBhvr>
                                      <p:rCtr x="3724" y="-21181"/>
                                    </p:animMotion>
                                  </p:childTnLst>
                                </p:cTn>
                              </p:par>
                            </p:childTnLst>
                          </p:cTn>
                        </p:par>
                        <p:par>
                          <p:cTn id="56" fill="hold">
                            <p:stCondLst>
                              <p:cond delay="6000"/>
                            </p:stCondLst>
                            <p:childTnLst>
                              <p:par>
                                <p:cTn id="57" presetID="42" presetClass="path" presetSubtype="0" accel="50000" decel="50000" fill="hold" grpId="2" nodeType="afterEffect">
                                  <p:stCondLst>
                                    <p:cond delay="0"/>
                                  </p:stCondLst>
                                  <p:childTnLst>
                                    <p:animMotion origin="layout" path="M 0.11394 -0.64143 L 0.10118 -0.60717 " pathEditMode="relative" rAng="0" ptsTypes="AA">
                                      <p:cBhvr>
                                        <p:cTn id="58" dur="2000" fill="hold"/>
                                        <p:tgtEl>
                                          <p:spTgt spid="173"/>
                                        </p:tgtEl>
                                        <p:attrNameLst>
                                          <p:attrName>ppt_x</p:attrName>
                                          <p:attrName>ppt_y</p:attrName>
                                        </p:attrNameLst>
                                      </p:cBhvr>
                                      <p:rCtr x="-638" y="1713"/>
                                    </p:animMotion>
                                  </p:childTnLst>
                                </p:cTn>
                              </p:par>
                            </p:childTnLst>
                          </p:cTn>
                        </p:par>
                        <p:par>
                          <p:cTn id="59" fill="hold">
                            <p:stCondLst>
                              <p:cond delay="8000"/>
                            </p:stCondLst>
                            <p:childTnLst>
                              <p:par>
                                <p:cTn id="60" presetID="42" presetClass="path" presetSubtype="0" accel="50000" decel="50000" fill="hold" grpId="2" nodeType="afterEffect">
                                  <p:stCondLst>
                                    <p:cond delay="0"/>
                                  </p:stCondLst>
                                  <p:childTnLst>
                                    <p:animMotion origin="layout" path="M 0.09882 -0.59584 L 0.08723 -0.56135 " pathEditMode="relative" rAng="0" ptsTypes="AA">
                                      <p:cBhvr>
                                        <p:cTn id="61" dur="2000" fill="hold"/>
                                        <p:tgtEl>
                                          <p:spTgt spid="171"/>
                                        </p:tgtEl>
                                        <p:attrNameLst>
                                          <p:attrName>ppt_x</p:attrName>
                                          <p:attrName>ppt_y</p:attrName>
                                        </p:attrNameLst>
                                      </p:cBhvr>
                                      <p:rCtr x="-586" y="1713"/>
                                    </p:animMotion>
                                  </p:childTnLst>
                                </p:cTn>
                              </p:par>
                              <p:par>
                                <p:cTn id="62" presetID="42" presetClass="path" presetSubtype="0" accel="50000" decel="50000" fill="hold" grpId="3" nodeType="withEffect">
                                  <p:stCondLst>
                                    <p:cond delay="0"/>
                                  </p:stCondLst>
                                  <p:childTnLst>
                                    <p:animMotion origin="layout" path="M 0.10157 -0.60625 L 0.078 -0.56157 " pathEditMode="relative" rAng="0" ptsTypes="AA">
                                      <p:cBhvr>
                                        <p:cTn id="63" dur="2000" fill="hold"/>
                                        <p:tgtEl>
                                          <p:spTgt spid="173"/>
                                        </p:tgtEl>
                                        <p:attrNameLst>
                                          <p:attrName>ppt_x</p:attrName>
                                          <p:attrName>ppt_y</p:attrName>
                                        </p:attrNameLst>
                                      </p:cBhvr>
                                      <p:rCtr x="-1185" y="2222"/>
                                    </p:animMotion>
                                  </p:childTnLst>
                                </p:cTn>
                              </p:par>
                            </p:childTnLst>
                          </p:cTn>
                        </p:par>
                        <p:par>
                          <p:cTn id="64" fill="hold">
                            <p:stCondLst>
                              <p:cond delay="10000"/>
                            </p:stCondLst>
                            <p:childTnLst>
                              <p:par>
                                <p:cTn id="65" presetID="10" presetClass="exit" presetSubtype="0" fill="hold" grpId="4" nodeType="afterEffect">
                                  <p:stCondLst>
                                    <p:cond delay="0"/>
                                  </p:stCondLst>
                                  <p:childTnLst>
                                    <p:animEffect transition="out" filter="fade">
                                      <p:cBhvr>
                                        <p:cTn id="66" dur="500"/>
                                        <p:tgtEl>
                                          <p:spTgt spid="173"/>
                                        </p:tgtEl>
                                      </p:cBhvr>
                                    </p:animEffect>
                                    <p:set>
                                      <p:cBhvr>
                                        <p:cTn id="67" dur="1" fill="hold">
                                          <p:stCondLst>
                                            <p:cond delay="499"/>
                                          </p:stCondLst>
                                        </p:cTn>
                                        <p:tgtEl>
                                          <p:spTgt spid="173"/>
                                        </p:tgtEl>
                                        <p:attrNameLst>
                                          <p:attrName>style.visibility</p:attrName>
                                        </p:attrNameLst>
                                      </p:cBhvr>
                                      <p:to>
                                        <p:strVal val="hidden"/>
                                      </p:to>
                                    </p:set>
                                  </p:childTnLst>
                                </p:cTn>
                              </p:par>
                              <p:par>
                                <p:cTn id="68" presetID="10" presetClass="exit" presetSubtype="0" fill="hold" grpId="3" nodeType="withEffect">
                                  <p:stCondLst>
                                    <p:cond delay="0"/>
                                  </p:stCondLst>
                                  <p:childTnLst>
                                    <p:animEffect transition="out" filter="fade">
                                      <p:cBhvr>
                                        <p:cTn id="69" dur="500"/>
                                        <p:tgtEl>
                                          <p:spTgt spid="171"/>
                                        </p:tgtEl>
                                      </p:cBhvr>
                                    </p:animEffect>
                                    <p:set>
                                      <p:cBhvr>
                                        <p:cTn id="70" dur="1" fill="hold">
                                          <p:stCondLst>
                                            <p:cond delay="499"/>
                                          </p:stCondLst>
                                        </p:cTn>
                                        <p:tgtEl>
                                          <p:spTgt spid="171"/>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500"/>
                                        <p:tgtEl>
                                          <p:spTgt spid="174"/>
                                        </p:tgtEl>
                                      </p:cBhvr>
                                    </p:animEffect>
                                    <p:set>
                                      <p:cBhvr>
                                        <p:cTn id="73" dur="1" fill="hold">
                                          <p:stCondLst>
                                            <p:cond delay="499"/>
                                          </p:stCondLst>
                                        </p:cTn>
                                        <p:tgtEl>
                                          <p:spTgt spid="174"/>
                                        </p:tgtEl>
                                        <p:attrNameLst>
                                          <p:attrName>style.visibility</p:attrName>
                                        </p:attrNameLst>
                                      </p:cBhvr>
                                      <p:to>
                                        <p:strVal val="hidden"/>
                                      </p:to>
                                    </p:set>
                                  </p:childTnLst>
                                </p:cTn>
                              </p:par>
                              <p:par>
                                <p:cTn id="74" presetID="10" presetClass="entr" presetSubtype="0" fill="hold" grpId="0" nodeType="withEffect">
                                  <p:stCondLst>
                                    <p:cond delay="0"/>
                                  </p:stCondLst>
                                  <p:childTnLst>
                                    <p:set>
                                      <p:cBhvr>
                                        <p:cTn id="75" dur="1" fill="hold">
                                          <p:stCondLst>
                                            <p:cond delay="0"/>
                                          </p:stCondLst>
                                        </p:cTn>
                                        <p:tgtEl>
                                          <p:spTgt spid="175"/>
                                        </p:tgtEl>
                                        <p:attrNameLst>
                                          <p:attrName>style.visibility</p:attrName>
                                        </p:attrNameLst>
                                      </p:cBhvr>
                                      <p:to>
                                        <p:strVal val="visible"/>
                                      </p:to>
                                    </p:set>
                                    <p:animEffect transition="in" filter="fade">
                                      <p:cBhvr>
                                        <p:cTn id="76" dur="500"/>
                                        <p:tgtEl>
                                          <p:spTgt spid="175"/>
                                        </p:tgtEl>
                                      </p:cBhvr>
                                    </p:animEffect>
                                  </p:childTnLst>
                                </p:cTn>
                              </p:par>
                              <p:par>
                                <p:cTn id="77" presetID="0" presetClass="path" presetSubtype="0" fill="hold" grpId="1" nodeType="withEffect">
                                  <p:stCondLst>
                                    <p:cond delay="0"/>
                                  </p:stCondLst>
                                  <p:childTnLst>
                                    <p:animMotion origin="layout" path="M 0.00052 0.00116 L -0.02994 0.09213 L -0.02265 0.21574 C -0.02239 0.23426 -0.02239 0.25278 -0.02213 0.2713 " pathEditMode="relative" rAng="0" ptsTypes="AAAA">
                                      <p:cBhvr>
                                        <p:cTn id="78" dur="2000" fill="hold"/>
                                        <p:tgtEl>
                                          <p:spTgt spid="175"/>
                                        </p:tgtEl>
                                        <p:attrNameLst>
                                          <p:attrName>ppt_x</p:attrName>
                                          <p:attrName>ppt_y</p:attrName>
                                        </p:attrNameLst>
                                      </p:cBhvr>
                                      <p:rCtr x="-1523" y="13495"/>
                                    </p:animMotion>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8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76"/>
                                        </p:tgtEl>
                                        <p:attrNameLst>
                                          <p:attrName>style.visibility</p:attrName>
                                        </p:attrNameLst>
                                      </p:cBhvr>
                                      <p:to>
                                        <p:strVal val="visible"/>
                                      </p:to>
                                    </p:set>
                                  </p:childTnLst>
                                </p:cTn>
                              </p:par>
                              <p:par>
                                <p:cTn id="89" presetID="0" presetClass="path" presetSubtype="0" accel="50000" decel="50000" fill="hold" grpId="1" nodeType="withEffect">
                                  <p:stCondLst>
                                    <p:cond delay="0"/>
                                  </p:stCondLst>
                                  <p:childTnLst>
                                    <p:animMotion origin="layout" path="M 4.79167E-6 -0.00046 L 0.00664 0.0331 C 0.00664 0.05486 0.00221 0.11065 0.00273 0.12662 C 0.00416 0.14259 0.01393 0.14259 0.01601 0.12662 C 0.02187 0.09028 0.03007 0.06643 0.03841 0.03542 L 0.04609 -0.02894 L 0.04231 -0.11204 L 0.02604 -0.16759 L 0.02604 -0.20232 L 0.01614 -0.23681 C 0.01666 -0.31111 0.01666 -0.38449 0.01705 -0.45833 C 0.04166 -0.53264 0.08945 -0.64815 0.09101 -0.68056 C 0.0927 -0.71296 0.00716 -0.78704 0.00716 -0.75996 C 0.00768 -0.71621 0.00533 -0.73773 0.00442 -0.72014 " pathEditMode="relative" rAng="0" ptsTypes="AAAAAAAAAAAAAA">
                                      <p:cBhvr>
                                        <p:cTn id="90" dur="5000" fill="hold"/>
                                        <p:tgtEl>
                                          <p:spTgt spid="176"/>
                                        </p:tgtEl>
                                        <p:attrNameLst>
                                          <p:attrName>ppt_x</p:attrName>
                                          <p:attrName>ppt_y</p:attrName>
                                        </p:attrNameLst>
                                      </p:cBhvr>
                                      <p:rCtr x="4544" y="-31343"/>
                                    </p:animMotion>
                                  </p:childTnLst>
                                </p:cTn>
                              </p:par>
                            </p:childTnLst>
                          </p:cTn>
                        </p:par>
                        <p:par>
                          <p:cTn id="91" fill="hold">
                            <p:stCondLst>
                              <p:cond delay="5000"/>
                            </p:stCondLst>
                            <p:childTnLst>
                              <p:par>
                                <p:cTn id="92" presetID="1" presetClass="entr" presetSubtype="0" fill="hold" grpId="0" nodeType="afterEffect">
                                  <p:stCondLst>
                                    <p:cond delay="0"/>
                                  </p:stCondLst>
                                  <p:childTnLst>
                                    <p:set>
                                      <p:cBhvr>
                                        <p:cTn id="93" dur="1" fill="hold">
                                          <p:stCondLst>
                                            <p:cond delay="0"/>
                                          </p:stCondLst>
                                        </p:cTn>
                                        <p:tgtEl>
                                          <p:spTgt spid="182"/>
                                        </p:tgtEl>
                                        <p:attrNameLst>
                                          <p:attrName>style.visibility</p:attrName>
                                        </p:attrNameLst>
                                      </p:cBhvr>
                                      <p:to>
                                        <p:strVal val="visible"/>
                                      </p:to>
                                    </p:set>
                                  </p:childTnLst>
                                </p:cTn>
                              </p:par>
                              <p:par>
                                <p:cTn id="94" presetID="0" presetClass="path" presetSubtype="0" fill="hold" grpId="1" nodeType="withEffect">
                                  <p:stCondLst>
                                    <p:cond delay="0"/>
                                  </p:stCondLst>
                                  <p:childTnLst>
                                    <p:animMotion origin="layout" path="M -0.00065 -2.96296E-6 C 0.00026 0.025 0.00117 0.05 0.00208 0.07523 C 0.00156 0.10278 -0.00482 0.14468 -0.00391 0.15949 C -0.003 0.17431 0.00026 0.18681 0.00807 0.16412 C 0.01575 0.14144 0.05065 0.07431 0.0569 0.02593 C 0.05143 -0.01504 0.04674 -0.01458 0.06198 -0.03796 C 0.05976 -0.06319 0.06536 -0.04143 0.06562 -0.07037 " pathEditMode="relative" rAng="0" ptsTypes="AAAAAAA">
                                      <p:cBhvr>
                                        <p:cTn id="95" dur="2000" fill="hold"/>
                                        <p:tgtEl>
                                          <p:spTgt spid="182"/>
                                        </p:tgtEl>
                                        <p:attrNameLst>
                                          <p:attrName>ppt_x</p:attrName>
                                          <p:attrName>ppt_y</p:attrName>
                                        </p:attrNameLst>
                                      </p:cBhvr>
                                      <p:rCtr x="3138" y="5301"/>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303"/>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254"/>
                                        </p:tgtEl>
                                        <p:attrNameLst>
                                          <p:attrName>style.visibility</p:attrName>
                                        </p:attrNameLst>
                                      </p:cBhvr>
                                      <p:to>
                                        <p:strVal val="visible"/>
                                      </p:to>
                                    </p:set>
                                  </p:childTnLst>
                                </p:cTn>
                              </p:par>
                              <p:par>
                                <p:cTn id="104" presetID="1" presetClass="entr" presetSubtype="0" fill="hold" nodeType="withEffect">
                                  <p:stCondLst>
                                    <p:cond delay="0"/>
                                  </p:stCondLst>
                                  <p:childTnLst>
                                    <p:set>
                                      <p:cBhvr>
                                        <p:cTn id="105" dur="1" fill="hold">
                                          <p:stCondLst>
                                            <p:cond delay="0"/>
                                          </p:stCondLst>
                                        </p:cTn>
                                        <p:tgtEl>
                                          <p:spTgt spid="236"/>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0" presetClass="path" presetSubtype="0" fill="hold" grpId="1" nodeType="clickEffect">
                                  <p:stCondLst>
                                    <p:cond delay="0"/>
                                  </p:stCondLst>
                                  <p:childTnLst>
                                    <p:animMotion origin="layout" path="M 0.00052 4.07407E-6 L -0.01602 -0.03172 L -0.00925 -0.05741 L -0.02435 -0.08195 L -0.02852 -0.1051 L -0.04154 -0.09792 L -0.06354 -0.09167 L -0.06836 -0.06598 L -0.07175 0.31435 L -0.05873 0.33402 " pathEditMode="relative" rAng="0" ptsTypes="AAAAAAAAAA">
                                      <p:cBhvr>
                                        <p:cTn id="109" dur="2000" fill="hold"/>
                                        <p:tgtEl>
                                          <p:spTgt spid="201"/>
                                        </p:tgtEl>
                                        <p:attrNameLst>
                                          <p:attrName>ppt_x</p:attrName>
                                          <p:attrName>ppt_y</p:attrName>
                                        </p:attrNameLst>
                                      </p:cBhvr>
                                      <p:rCtr x="-3620" y="1143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animBg="1"/>
      <p:bldP spid="175" grpId="1" animBg="1"/>
      <p:bldP spid="171" grpId="0" animBg="1"/>
      <p:bldP spid="171" grpId="1" animBg="1"/>
      <p:bldP spid="171" grpId="2" animBg="1"/>
      <p:bldP spid="171" grpId="3" animBg="1"/>
      <p:bldP spid="173" grpId="0" animBg="1"/>
      <p:bldP spid="173" grpId="1" animBg="1"/>
      <p:bldP spid="173" grpId="2" animBg="1"/>
      <p:bldP spid="173" grpId="3" animBg="1"/>
      <p:bldP spid="173" grpId="4" animBg="1"/>
      <p:bldP spid="174" grpId="0" animBg="1"/>
      <p:bldP spid="174" grpId="1" animBg="1"/>
      <p:bldP spid="174" grpId="2" animBg="1"/>
      <p:bldP spid="176" grpId="0" animBg="1"/>
      <p:bldP spid="176" grpId="1" animBg="1"/>
      <p:bldP spid="182" grpId="0" animBg="1"/>
      <p:bldP spid="182" grpId="1" animBg="1"/>
      <p:bldP spid="201" grpId="0" animBg="1"/>
      <p:bldP spid="201"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31AA6-62C7-4572-BF6E-C783AD2DEA79}"/>
              </a:ext>
            </a:extLst>
          </p:cNvPr>
          <p:cNvSpPr>
            <a:spLocks noGrp="1"/>
          </p:cNvSpPr>
          <p:nvPr>
            <p:ph type="title"/>
          </p:nvPr>
        </p:nvSpPr>
        <p:spPr/>
        <p:txBody>
          <a:bodyPr/>
          <a:lstStyle/>
          <a:p>
            <a:r>
              <a:rPr lang="en-US" dirty="0"/>
              <a:t>Reflections on learning</a:t>
            </a:r>
          </a:p>
        </p:txBody>
      </p:sp>
      <p:sp>
        <p:nvSpPr>
          <p:cNvPr id="3" name="Content Placeholder 2">
            <a:extLst>
              <a:ext uri="{FF2B5EF4-FFF2-40B4-BE49-F238E27FC236}">
                <a16:creationId xmlns:a16="http://schemas.microsoft.com/office/drawing/2014/main" id="{66234C79-33AE-466C-B325-F52D447F40A3}"/>
              </a:ext>
            </a:extLst>
          </p:cNvPr>
          <p:cNvSpPr>
            <a:spLocks noGrp="1"/>
          </p:cNvSpPr>
          <p:nvPr>
            <p:ph idx="1"/>
          </p:nvPr>
        </p:nvSpPr>
        <p:spPr/>
        <p:txBody>
          <a:bodyPr/>
          <a:lstStyle/>
          <a:p>
            <a:r>
              <a:rPr lang="en-US" dirty="0"/>
              <a:t>How do you remember what happens in lecture? </a:t>
            </a:r>
          </a:p>
          <a:p>
            <a:r>
              <a:rPr lang="en-US" dirty="0"/>
              <a:t>What do you do to be actively engaged?</a:t>
            </a:r>
          </a:p>
        </p:txBody>
      </p:sp>
    </p:spTree>
    <p:extLst>
      <p:ext uri="{BB962C8B-B14F-4D97-AF65-F5344CB8AC3E}">
        <p14:creationId xmlns:p14="http://schemas.microsoft.com/office/powerpoint/2010/main" val="333390963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753601" cy="1143000"/>
          </a:xfrm>
        </p:spPr>
        <p:txBody>
          <a:bodyPr/>
          <a:lstStyle/>
          <a:p>
            <a:r>
              <a:rPr lang="en-US" dirty="0"/>
              <a:t>Floc Roll Up Solution Scheme: Another failure mode</a:t>
            </a:r>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2BE750F7-CDFB-4CEA-88E1-CDCF14170FF6}"/>
              </a:ext>
            </a:extLst>
          </p:cNvPr>
          <p:cNvSpPr/>
          <p:nvPr/>
        </p:nvSpPr>
        <p:spPr>
          <a:xfrm>
            <a:off x="9360976" y="2712203"/>
            <a:ext cx="1580827" cy="7749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08611CE-C40E-4569-90E0-BFCE1E5CB3EA}"/>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pic>
        <p:nvPicPr>
          <p:cNvPr id="11" name="Picture 10">
            <a:extLst>
              <a:ext uri="{FF2B5EF4-FFF2-40B4-BE49-F238E27FC236}">
                <a16:creationId xmlns:a16="http://schemas.microsoft.com/office/drawing/2014/main" id="{3CD98630-CF66-4DF3-ADA7-E6C737052AA1}"/>
              </a:ext>
            </a:extLst>
          </p:cNvPr>
          <p:cNvPicPr>
            <a:picLocks noChangeAspect="1"/>
          </p:cNvPicPr>
          <p:nvPr/>
        </p:nvPicPr>
        <p:blipFill>
          <a:blip r:embed="rId8"/>
          <a:stretch>
            <a:fillRect/>
          </a:stretch>
        </p:blipFill>
        <p:spPr>
          <a:xfrm>
            <a:off x="10305618" y="0"/>
            <a:ext cx="1886382" cy="1371600"/>
          </a:xfrm>
          <a:prstGeom prst="rect">
            <a:avLst/>
          </a:prstGeom>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a:t>
            </a:r>
            <a:endParaRPr lang="en-US" sz="2800" dirty="0"/>
          </a:p>
        </p:txBody>
      </p:sp>
      <p:pic>
        <p:nvPicPr>
          <p:cNvPr id="4" name="Picture 3">
            <a:extLst>
              <a:ext uri="{FF2B5EF4-FFF2-40B4-BE49-F238E27FC236}">
                <a16:creationId xmlns:a16="http://schemas.microsoft.com/office/drawing/2014/main" id="{1DD4F320-7A59-42AD-8BE6-BCEFF96D7EDC}"/>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3"/>
              </a:rPr>
              <a:t>Predictive performance model for hydraulic flocculator design with </a:t>
            </a:r>
            <a:r>
              <a:rPr lang="en-US" sz="1600" dirty="0" err="1">
                <a:hlinkClick r:id="rId3"/>
              </a:rPr>
              <a:t>polyaluminum</a:t>
            </a:r>
            <a:r>
              <a:rPr lang="en-US" sz="1600" dirty="0">
                <a:hlinkClick r:id="rId3"/>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pic>
        <p:nvPicPr>
          <p:cNvPr id="8" name="Picture 7" descr="\documentclass{article}&#10;\usepackage{amsmath}&#10;\pagestyle{empty}&#10;\begin{document}&#10;&#10;$$\xi_{breakup} = G_{max} \nu^3 v_c^2$$&#10;&#10;&#10;\end{document}" title="IguanaTex Bitmap Display">
            <a:extLst>
              <a:ext uri="{FF2B5EF4-FFF2-40B4-BE49-F238E27FC236}">
                <a16:creationId xmlns:a16="http://schemas.microsoft.com/office/drawing/2014/main" id="{7F328B46-B09E-4FA1-8056-02FF5DC0D1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145582" y="2058773"/>
            <a:ext cx="3485500" cy="452299"/>
          </a:xfrm>
          <a:prstGeom prst="rect">
            <a:avLst/>
          </a:prstGeom>
        </p:spPr>
      </p:pic>
      <p:pic>
        <p:nvPicPr>
          <p:cNvPr id="6" name="Picture 5">
            <a:extLst>
              <a:ext uri="{FF2B5EF4-FFF2-40B4-BE49-F238E27FC236}">
                <a16:creationId xmlns:a16="http://schemas.microsoft.com/office/drawing/2014/main" id="{B6E0BB47-C29D-4604-B7E8-E52A22627977}"/>
              </a:ext>
            </a:extLst>
          </p:cNvPr>
          <p:cNvPicPr>
            <a:picLocks noChangeAspect="1"/>
          </p:cNvPicPr>
          <p:nvPr/>
        </p:nvPicPr>
        <p:blipFill>
          <a:blip r:embed="rId5"/>
          <a:stretch>
            <a:fillRect/>
          </a:stretch>
        </p:blipFill>
        <p:spPr>
          <a:xfrm>
            <a:off x="10305618" y="0"/>
            <a:ext cx="1886382" cy="1371600"/>
          </a:xfrm>
          <a:prstGeom prst="rect">
            <a:avLst/>
          </a:prstGeom>
        </p:spPr>
      </p:pic>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 An example of a failure mode in sedimentation tanks</a:t>
            </a:r>
          </a:p>
        </p:txBody>
      </p:sp>
      <p:sp>
        <p:nvSpPr>
          <p:cNvPr id="3" name="Text Placeholder 2"/>
          <p:cNvSpPr>
            <a:spLocks noGrp="1"/>
          </p:cNvSpPr>
          <p:nvPr>
            <p:ph idx="1"/>
          </p:nvPr>
        </p:nvSpPr>
        <p:spPr/>
        <p:txBody>
          <a:bodyPr/>
          <a:lstStyle/>
          <a:p>
            <a:r>
              <a:rPr lang="en-US" dirty="0"/>
              <a:t>Intermittent floc volcanoes in the Floc-filter/</a:t>
            </a:r>
            <a:r>
              <a:rPr lang="en-US" dirty="0" err="1"/>
              <a:t>Seds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a:t>Floc-filter/Sed</a:t>
            </a:r>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303" y="1390650"/>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9025723" y="3881030"/>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1147948" y="2793923"/>
            <a:ext cx="1809008" cy="523220"/>
          </a:xfrm>
          <a:prstGeom prst="rect">
            <a:avLst/>
          </a:prstGeom>
          <a:noFill/>
        </p:spPr>
        <p:txBody>
          <a:bodyPr wrap="square" rtlCol="0">
            <a:spAutoFit/>
          </a:bodyPr>
          <a:lstStyle/>
          <a:p>
            <a:r>
              <a:rPr lang="en-US" dirty="0">
                <a:latin typeface="+mn-lt"/>
              </a:rPr>
              <a:t>Raw water</a:t>
            </a:r>
          </a:p>
        </p:txBody>
      </p:sp>
      <p:cxnSp>
        <p:nvCxnSpPr>
          <p:cNvPr id="6" name="Straight Arrow Connector 5"/>
          <p:cNvCxnSpPr>
            <a:cxnSpLocks/>
          </p:cNvCxnSpPr>
          <p:nvPr/>
        </p:nvCxnSpPr>
        <p:spPr>
          <a:xfrm>
            <a:off x="2966973" y="3085467"/>
            <a:ext cx="856882" cy="4890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3761" y="4552630"/>
            <a:ext cx="2375065" cy="523220"/>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a:cxnSpLocks/>
            <a:stCxn id="8" idx="3"/>
          </p:cNvCxnSpPr>
          <p:nvPr/>
        </p:nvCxnSpPr>
        <p:spPr>
          <a:xfrm>
            <a:off x="2778826" y="4814240"/>
            <a:ext cx="464127" cy="251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3031B8C2-BA4C-4D88-9387-F3E9B886E56F}"/>
              </a:ext>
            </a:extLst>
          </p:cNvPr>
          <p:cNvSpPr/>
          <p:nvPr/>
        </p:nvSpPr>
        <p:spPr>
          <a:xfrm>
            <a:off x="3305175" y="35528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7A26237-E180-4A49-823E-54593370CF83}"/>
              </a:ext>
            </a:extLst>
          </p:cNvPr>
          <p:cNvSpPr/>
          <p:nvPr/>
        </p:nvSpPr>
        <p:spPr>
          <a:xfrm>
            <a:off x="4829175" y="41624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F5A0837-283D-4AFF-B6A6-A4C9B2A98806}"/>
              </a:ext>
            </a:extLst>
          </p:cNvPr>
          <p:cNvSpPr/>
          <p:nvPr/>
        </p:nvSpPr>
        <p:spPr>
          <a:xfrm>
            <a:off x="6515100" y="3895725"/>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9166ADA-0DD5-4B01-87F2-4557B46EA575}"/>
              </a:ext>
            </a:extLst>
          </p:cNvPr>
          <p:cNvSpPr/>
          <p:nvPr/>
        </p:nvSpPr>
        <p:spPr>
          <a:xfrm>
            <a:off x="8172450" y="394335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A43754D-F29D-433A-9C9E-BE14D1357869}"/>
              </a:ext>
            </a:extLst>
          </p:cNvPr>
          <p:cNvSpPr/>
          <p:nvPr/>
        </p:nvSpPr>
        <p:spPr>
          <a:xfrm>
            <a:off x="9734550" y="3771900"/>
            <a:ext cx="476250" cy="590550"/>
          </a:xfrm>
          <a:prstGeom prst="ellipse">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a:p>
            <a:r>
              <a:rPr lang="en-US" sz="2800" dirty="0"/>
              <a:t>Not sure WHY</a:t>
            </a:r>
          </a:p>
        </p:txBody>
      </p:sp>
      <p:pic>
        <p:nvPicPr>
          <p:cNvPr id="1796098" name="Picture 2">
            <a:hlinkClick r:id="rId3"/>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745" r="2551"/>
          <a:stretch/>
        </p:blipFill>
        <p:spPr bwMode="auto">
          <a:xfrm>
            <a:off x="252211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5205942" y="2149434"/>
            <a:ext cx="2838202" cy="3016332"/>
          </a:xfrm>
          <a:prstGeom prst="straightConnector1">
            <a:avLst/>
          </a:prstGeom>
          <a:solidFill>
            <a:schemeClr val="accent1"/>
          </a:solidFill>
          <a:ln w="57150" cap="flat" cmpd="sng" algn="ctr">
            <a:solidFill>
              <a:srgbClr val="FF0000"/>
            </a:solidFill>
            <a:prstDash val="solid"/>
            <a:round/>
            <a:headEnd type="none" w="lg" len="med"/>
            <a:tailEnd type="arrow"/>
          </a:ln>
          <a:effectLst/>
        </p:spPr>
      </p:cxnSp>
      <p:cxnSp>
        <p:nvCxnSpPr>
          <p:cNvPr id="8" name="Straight Arrow Connector 7"/>
          <p:cNvCxnSpPr/>
          <p:nvPr/>
        </p:nvCxnSpPr>
        <p:spPr bwMode="auto">
          <a:xfrm rot="10800000" flipV="1">
            <a:off x="5690851" y="2468088"/>
            <a:ext cx="2838202" cy="3016332"/>
          </a:xfrm>
          <a:prstGeom prst="straightConnector1">
            <a:avLst/>
          </a:prstGeom>
          <a:solidFill>
            <a:schemeClr val="accent1"/>
          </a:solidFill>
          <a:ln w="57150" cap="flat" cmpd="sng" algn="ctr">
            <a:solidFill>
              <a:schemeClr val="accent1"/>
            </a:solidFill>
            <a:prstDash val="solid"/>
            <a:round/>
            <a:headEnd type="none" w="lg" len="med"/>
            <a:tailEnd type="arrow"/>
          </a:ln>
          <a:effectLst/>
        </p:spPr>
      </p:cxnSp>
      <p:sp>
        <p:nvSpPr>
          <p:cNvPr id="4" name="TextBox 3"/>
          <p:cNvSpPr txBox="1"/>
          <p:nvPr/>
        </p:nvSpPr>
        <p:spPr>
          <a:xfrm>
            <a:off x="7248525" y="4889541"/>
            <a:ext cx="4817088" cy="1815882"/>
          </a:xfrm>
          <a:prstGeom prst="rect">
            <a:avLst/>
          </a:prstGeom>
          <a:noFill/>
        </p:spPr>
        <p:txBody>
          <a:bodyPr wrap="square" rtlCol="0">
            <a:spAutoFit/>
          </a:bodyPr>
          <a:lstStyle/>
          <a:p>
            <a:r>
              <a:rPr lang="en-US" dirty="0"/>
              <a:t>      Could we further reduce residence time in floc filter and plate settlers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a:t>
            </a:r>
            <a:r>
              <a:rPr lang="en-US" u="sng" dirty="0"/>
              <a:t>Opportunities</a:t>
            </a:r>
            <a:r>
              <a:rPr lang="en-US" dirty="0"/>
              <a:t> as of 2022</a:t>
            </a:r>
          </a:p>
        </p:txBody>
      </p:sp>
      <p:sp>
        <p:nvSpPr>
          <p:cNvPr id="3" name="Content Placeholder 2"/>
          <p:cNvSpPr>
            <a:spLocks noGrp="1"/>
          </p:cNvSpPr>
          <p:nvPr>
            <p:ph idx="1"/>
          </p:nvPr>
        </p:nvSpPr>
        <p:spPr/>
        <p:txBody>
          <a:bodyPr/>
          <a:lstStyle/>
          <a:p>
            <a:r>
              <a:rPr lang="en-US" dirty="0"/>
              <a:t>Floc break up is likely a constraint for delivery of water to the Floc-filter/plate settlers.</a:t>
            </a:r>
          </a:p>
          <a:p>
            <a:r>
              <a:rPr lang="en-US" dirty="0"/>
              <a:t>Flow distribution and the ability to resuspend a settled floc filter are likely the most important constraints</a:t>
            </a:r>
          </a:p>
          <a:p>
            <a:r>
              <a:rPr lang="en-US" dirty="0"/>
              <a:t>For reasonable flow distribution, the inlet manifold has to be larger in diameter if we reduce the jet velocity to avoid breaking up flocs. We need an invention that will enable us to use smaller diameter inlet manifolds to keep costs down!</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 (we already looked at this one)</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4CF6409-6DCA-4A58-A221-66920E0B6F85}"/>
              </a:ext>
            </a:extLst>
          </p:cNvPr>
          <p:cNvSpPr/>
          <p:nvPr/>
        </p:nvSpPr>
        <p:spPr>
          <a:xfrm>
            <a:off x="5534025" y="1352550"/>
            <a:ext cx="6743700" cy="14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258763" y="2563813"/>
            <a:ext cx="2740147" cy="4154984"/>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r>
              <a:rPr lang="en-US" sz="2400" dirty="0">
                <a:solidFill>
                  <a:schemeClr val="accent4"/>
                </a:solidFill>
              </a:rPr>
              <a:t>Access to bottom of tank?</a:t>
            </a:r>
          </a:p>
          <a:p>
            <a:pPr marL="284163" indent="-284163">
              <a:buFontTx/>
              <a:buChar char="•"/>
            </a:pPr>
            <a:endParaRPr lang="en-US" sz="2400" dirty="0">
              <a:solidFill>
                <a:schemeClr val="accent4"/>
              </a:solidFill>
            </a:endParaRPr>
          </a:p>
        </p:txBody>
      </p:sp>
      <p:pic>
        <p:nvPicPr>
          <p:cNvPr id="2" name="Picture 1">
            <a:extLst>
              <a:ext uri="{FF2B5EF4-FFF2-40B4-BE49-F238E27FC236}">
                <a16:creationId xmlns:a16="http://schemas.microsoft.com/office/drawing/2014/main" id="{80FEDDAF-E149-4F6C-A7AD-F694E22FABD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93586" y="1095375"/>
            <a:ext cx="9218012" cy="5762625"/>
          </a:xfrm>
          <a:prstGeom prst="rect">
            <a:avLst/>
          </a:prstGeom>
        </p:spPr>
      </p:pic>
      <p:sp>
        <p:nvSpPr>
          <p:cNvPr id="4" name="Oval 3">
            <a:extLst>
              <a:ext uri="{FF2B5EF4-FFF2-40B4-BE49-F238E27FC236}">
                <a16:creationId xmlns:a16="http://schemas.microsoft.com/office/drawing/2014/main" id="{BE91774D-9E18-4B8B-8DFF-611BB2FC216B}"/>
              </a:ext>
            </a:extLst>
          </p:cNvPr>
          <p:cNvSpPr/>
          <p:nvPr/>
        </p:nvSpPr>
        <p:spPr>
          <a:xfrm>
            <a:off x="6029325" y="4514850"/>
            <a:ext cx="142875" cy="171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FF04639-4D1E-4A6C-BAF1-62A168390044}"/>
              </a:ext>
            </a:extLst>
          </p:cNvPr>
          <p:cNvCxnSpPr/>
          <p:nvPr/>
        </p:nvCxnSpPr>
        <p:spPr>
          <a:xfrm>
            <a:off x="2362200" y="2847975"/>
            <a:ext cx="2095500" cy="2990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08A42-9869-4434-9B91-2C286AEF6A6B}"/>
              </a:ext>
            </a:extLst>
          </p:cNvPr>
          <p:cNvCxnSpPr>
            <a:cxnSpLocks/>
          </p:cNvCxnSpPr>
          <p:nvPr/>
        </p:nvCxnSpPr>
        <p:spPr>
          <a:xfrm>
            <a:off x="2381250" y="2867025"/>
            <a:ext cx="3695700" cy="19907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remove" grpId="0" nodeType="clickEffect">
                                  <p:stCondLst>
                                    <p:cond delay="0"/>
                                  </p:stCondLst>
                                  <p:endCondLst>
                                    <p:cond evt="onNext" delay="0">
                                      <p:tgtEl>
                                        <p:sldTgt/>
                                      </p:tgtEl>
                                    </p:cond>
                                  </p:endCondLst>
                                  <p:childTnLst>
                                    <p:animMotion origin="layout" path="M -6.25E-7 -3.33333E-6 C -0.0013 0.01621 -0.00221 0.03241 -0.00234 0.04861 C -0.00143 0.05371 0.00078 0.0588 0.00169 0.06389 C 0.01289 0.07084 0.00664 0.08496 0.03438 0.08473 C 0.06159 0.08449 0.13906 0.09468 0.1694 0.0625 C 0.19935 0.03033 0.20846 -0.06828 0.21328 -0.10833 L 0.19844 -0.17777 C 0.19037 -0.19768 0.17917 -0.19328 0.17917 -0.22639 C 0.17917 -0.25972 0.21133 -0.26064 0.19844 -0.26944 L 0.0875 -0.28055 L 0.21029 -0.44722 " pathEditMode="relative" rAng="0" ptsTypes="AAAAAAAAAAA">
                                      <p:cBhvr>
                                        <p:cTn id="6" dur="10000" fill="hold"/>
                                        <p:tgtEl>
                                          <p:spTgt spid="4"/>
                                        </p:tgtEl>
                                        <p:attrNameLst>
                                          <p:attrName>ppt_x</p:attrName>
                                          <p:attrName>ppt_y</p:attrName>
                                        </p:attrNameLst>
                                      </p:cBhvr>
                                      <p:rCtr x="10547" y="-180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44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uiExpand="1" build="p"/>
      <p:bldP spid="4"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915026" cy="4525963"/>
          </a:xfrm>
        </p:spPr>
        <p:txBody>
          <a:bodyPr/>
          <a:lstStyle/>
          <a:p>
            <a:r>
              <a:rPr lang="en-US" dirty="0"/>
              <a:t>Plate settlers and outlet manifolds</a:t>
            </a:r>
          </a:p>
          <a:p>
            <a:r>
              <a:rPr lang="en-US" dirty="0"/>
              <a:t>Outlet Manifolds must be perfectly level using this system (orifice elevation sets water elevation!)</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B46440BC-1230-4B50-9190-4A55CF5623D6}"/>
              </a:ext>
            </a:extLst>
          </p:cNvPr>
          <p:cNvSpPr txBox="1"/>
          <p:nvPr/>
        </p:nvSpPr>
        <p:spPr>
          <a:xfrm>
            <a:off x="4267200" y="5903893"/>
            <a:ext cx="2762565" cy="954107"/>
          </a:xfrm>
          <a:prstGeom prst="rect">
            <a:avLst/>
          </a:prstGeom>
          <a:noFill/>
        </p:spPr>
        <p:txBody>
          <a:bodyPr wrap="square" rtlCol="0">
            <a:spAutoFit/>
          </a:bodyPr>
          <a:lstStyle/>
          <a:p>
            <a:r>
              <a:rPr lang="en-US" dirty="0"/>
              <a:t>Channels for inlet and outlet</a:t>
            </a:r>
          </a:p>
        </p:txBody>
      </p:sp>
      <p:cxnSp>
        <p:nvCxnSpPr>
          <p:cNvPr id="6" name="Straight Arrow Connector 5">
            <a:extLst>
              <a:ext uri="{FF2B5EF4-FFF2-40B4-BE49-F238E27FC236}">
                <a16:creationId xmlns:a16="http://schemas.microsoft.com/office/drawing/2014/main" id="{1FF7CF22-3195-47A6-8C57-CCB6144DC751}"/>
              </a:ext>
            </a:extLst>
          </p:cNvPr>
          <p:cNvCxnSpPr>
            <a:cxnSpLocks/>
          </p:cNvCxnSpPr>
          <p:nvPr/>
        </p:nvCxnSpPr>
        <p:spPr>
          <a:xfrm flipV="1">
            <a:off x="6562725" y="2838450"/>
            <a:ext cx="628650" cy="31432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692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
        <p:nvSpPr>
          <p:cNvPr id="4" name="Oval 3">
            <a:extLst>
              <a:ext uri="{FF2B5EF4-FFF2-40B4-BE49-F238E27FC236}">
                <a16:creationId xmlns:a16="http://schemas.microsoft.com/office/drawing/2014/main" id="{F1DB3B65-1ACA-4CD8-8453-1B1B0A7F212A}"/>
              </a:ext>
            </a:extLst>
          </p:cNvPr>
          <p:cNvSpPr/>
          <p:nvPr/>
        </p:nvSpPr>
        <p:spPr>
          <a:xfrm>
            <a:off x="2057400" y="114300"/>
            <a:ext cx="228600" cy="2000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BC649DC-76B5-44B0-B069-7F970A63880F}"/>
              </a:ext>
            </a:extLst>
          </p:cNvPr>
          <p:cNvSpPr txBox="1"/>
          <p:nvPr/>
        </p:nvSpPr>
        <p:spPr>
          <a:xfrm>
            <a:off x="2638425" y="0"/>
            <a:ext cx="2045753" cy="523220"/>
          </a:xfrm>
          <a:prstGeom prst="rect">
            <a:avLst/>
          </a:prstGeom>
          <a:noFill/>
        </p:spPr>
        <p:txBody>
          <a:bodyPr wrap="none" rtlCol="0">
            <a:spAutoFit/>
          </a:bodyPr>
          <a:lstStyle/>
          <a:p>
            <a:r>
              <a:rPr lang="en-US" dirty="0"/>
              <a:t>Inlet channel</a:t>
            </a:r>
          </a:p>
        </p:txBody>
      </p:sp>
      <p:sp>
        <p:nvSpPr>
          <p:cNvPr id="8" name="TextBox 7">
            <a:extLst>
              <a:ext uri="{FF2B5EF4-FFF2-40B4-BE49-F238E27FC236}">
                <a16:creationId xmlns:a16="http://schemas.microsoft.com/office/drawing/2014/main" id="{1263ED3F-A73C-4599-8472-52BE4E152F97}"/>
              </a:ext>
            </a:extLst>
          </p:cNvPr>
          <p:cNvSpPr txBox="1"/>
          <p:nvPr/>
        </p:nvSpPr>
        <p:spPr>
          <a:xfrm>
            <a:off x="2724150" y="1209675"/>
            <a:ext cx="2623090" cy="523220"/>
          </a:xfrm>
          <a:prstGeom prst="rect">
            <a:avLst/>
          </a:prstGeom>
          <a:noFill/>
        </p:spPr>
        <p:txBody>
          <a:bodyPr wrap="none" rtlCol="0">
            <a:spAutoFit/>
          </a:bodyPr>
          <a:lstStyle/>
          <a:p>
            <a:r>
              <a:rPr lang="en-US" dirty="0"/>
              <a:t>Vertical chimney</a:t>
            </a:r>
          </a:p>
        </p:txBody>
      </p:sp>
      <p:cxnSp>
        <p:nvCxnSpPr>
          <p:cNvPr id="9" name="Straight Arrow Connector 8">
            <a:extLst>
              <a:ext uri="{FF2B5EF4-FFF2-40B4-BE49-F238E27FC236}">
                <a16:creationId xmlns:a16="http://schemas.microsoft.com/office/drawing/2014/main" id="{9852DEC9-CB45-44F7-A0DF-4A42D53C81AE}"/>
              </a:ext>
            </a:extLst>
          </p:cNvPr>
          <p:cNvCxnSpPr/>
          <p:nvPr/>
        </p:nvCxnSpPr>
        <p:spPr>
          <a:xfrm flipH="1">
            <a:off x="2486025" y="1514475"/>
            <a:ext cx="209550" cy="7905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grpId="0" nodeType="clickEffect">
                                  <p:stCondLst>
                                    <p:cond delay="0"/>
                                  </p:stCondLst>
                                  <p:childTnLst>
                                    <p:animMotion origin="layout" path="M -0.00312 -0.00069 L -0.00078 0.50069 L -0.01407 0.59236 L 0.13282 0.73403 L 0.15704 0.72153 L 0.15938 0.30486 " pathEditMode="relative" ptsTypes="AAAAAA">
                                      <p:cBhvr>
                                        <p:cTn id="6" dur="10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280104" y="1580827"/>
            <a:ext cx="7911896" cy="527717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79DD33-E7B1-4A8A-AE2F-6AF7F88FB262}"/>
              </a:ext>
            </a:extLst>
          </p:cNvPr>
          <p:cNvSpPr txBox="1"/>
          <p:nvPr/>
        </p:nvSpPr>
        <p:spPr>
          <a:xfrm>
            <a:off x="325464" y="5982346"/>
            <a:ext cx="3471621" cy="923330"/>
          </a:xfrm>
          <a:prstGeom prst="rect">
            <a:avLst/>
          </a:prstGeom>
          <a:noFill/>
        </p:spPr>
        <p:txBody>
          <a:bodyPr wrap="square" rtlCol="0">
            <a:spAutoFit/>
          </a:bodyPr>
          <a:lstStyle/>
          <a:p>
            <a:r>
              <a:rPr lang="en-US" sz="1800" dirty="0"/>
              <a:t>See page 185 of Integrated Design and Operation of Water Treatment Facilities by Kawamura</a:t>
            </a:r>
          </a:p>
        </p:txBody>
      </p:sp>
      <p:sp>
        <p:nvSpPr>
          <p:cNvPr id="4" name="TextBox 3">
            <a:extLst>
              <a:ext uri="{FF2B5EF4-FFF2-40B4-BE49-F238E27FC236}">
                <a16:creationId xmlns:a16="http://schemas.microsoft.com/office/drawing/2014/main" id="{05ECB421-2F8E-4050-BFA5-67649C3D2D0C}"/>
              </a:ext>
            </a:extLst>
          </p:cNvPr>
          <p:cNvSpPr txBox="1"/>
          <p:nvPr/>
        </p:nvSpPr>
        <p:spPr>
          <a:xfrm>
            <a:off x="472213" y="1695612"/>
            <a:ext cx="3285641" cy="4154984"/>
          </a:xfrm>
          <a:prstGeom prst="rect">
            <a:avLst/>
          </a:prstGeom>
          <a:noFill/>
        </p:spPr>
        <p:txBody>
          <a:bodyPr wrap="square" rtlCol="0">
            <a:spAutoFit/>
          </a:bodyPr>
          <a:lstStyle/>
          <a:p>
            <a:r>
              <a:rPr lang="en-US" sz="2400" dirty="0"/>
              <a:t>“For many plants it is common for the water in the middle of the tank to be clear, yet have a lot of floc rise at the end of the tank.”</a:t>
            </a:r>
          </a:p>
          <a:p>
            <a:endParaRPr lang="en-US" sz="2400" dirty="0"/>
          </a:p>
          <a:p>
            <a:r>
              <a:rPr lang="en-US" sz="2400" dirty="0"/>
              <a:t>“indicates density flow”</a:t>
            </a:r>
          </a:p>
          <a:p>
            <a:endParaRPr lang="en-US" sz="2400" dirty="0"/>
          </a:p>
          <a:p>
            <a:r>
              <a:rPr lang="en-US" sz="2400" dirty="0"/>
              <a:t>“Block off the last 10 to 20 ft…”</a:t>
            </a:r>
          </a:p>
        </p:txBody>
      </p:sp>
      <p:grpSp>
        <p:nvGrpSpPr>
          <p:cNvPr id="6" name="Group 5">
            <a:extLst>
              <a:ext uri="{FF2B5EF4-FFF2-40B4-BE49-F238E27FC236}">
                <a16:creationId xmlns:a16="http://schemas.microsoft.com/office/drawing/2014/main" id="{D0EA136C-86F5-4E02-B069-37E90A0CEA51}"/>
              </a:ext>
            </a:extLst>
          </p:cNvPr>
          <p:cNvGrpSpPr/>
          <p:nvPr/>
        </p:nvGrpSpPr>
        <p:grpSpPr>
          <a:xfrm>
            <a:off x="4171950" y="3848100"/>
            <a:ext cx="8086725" cy="2552700"/>
            <a:chOff x="4171950" y="3848100"/>
            <a:chExt cx="8086725" cy="2552700"/>
          </a:xfrm>
        </p:grpSpPr>
        <p:sp>
          <p:nvSpPr>
            <p:cNvPr id="5" name="Rectangle 4">
              <a:extLst>
                <a:ext uri="{FF2B5EF4-FFF2-40B4-BE49-F238E27FC236}">
                  <a16:creationId xmlns:a16="http://schemas.microsoft.com/office/drawing/2014/main" id="{DBF42975-43AF-445F-A4AF-DD5530F7E149}"/>
                </a:ext>
              </a:extLst>
            </p:cNvPr>
            <p:cNvSpPr/>
            <p:nvPr/>
          </p:nvSpPr>
          <p:spPr>
            <a:xfrm>
              <a:off x="4171950" y="3857625"/>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DBB97-AFBC-4891-A1E4-7C1E608CC857}"/>
                </a:ext>
              </a:extLst>
            </p:cNvPr>
            <p:cNvSpPr/>
            <p:nvPr/>
          </p:nvSpPr>
          <p:spPr>
            <a:xfrm>
              <a:off x="8782050" y="3848100"/>
              <a:ext cx="3476625" cy="25431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255855"/>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37FC139-B207-45E3-85FC-4A2F2E733AE5}"/>
              </a:ext>
            </a:extLst>
          </p:cNvPr>
          <p:cNvSpPr txBox="1"/>
          <p:nvPr/>
        </p:nvSpPr>
        <p:spPr>
          <a:xfrm>
            <a:off x="1743075" y="1790700"/>
            <a:ext cx="7287572" cy="523220"/>
          </a:xfrm>
          <a:prstGeom prst="rect">
            <a:avLst/>
          </a:prstGeom>
          <a:noFill/>
        </p:spPr>
        <p:txBody>
          <a:bodyPr wrap="none" rtlCol="0">
            <a:spAutoFit/>
          </a:bodyPr>
          <a:lstStyle/>
          <a:p>
            <a:r>
              <a:rPr lang="en-US" dirty="0"/>
              <a:t>This is an inertia problem, not a density problem!</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P spid="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4B08AC-1811-41E8-B0FA-9FFC4BA32512}"/>
              </a:ext>
            </a:extLst>
          </p:cNvPr>
          <p:cNvPicPr>
            <a:picLocks noChangeAspect="1"/>
          </p:cNvPicPr>
          <p:nvPr/>
        </p:nvPicPr>
        <p:blipFill>
          <a:blip r:embed="rId5"/>
          <a:stretch>
            <a:fillRect/>
          </a:stretch>
        </p:blipFill>
        <p:spPr>
          <a:xfrm>
            <a:off x="0" y="2790246"/>
            <a:ext cx="12192000" cy="3726241"/>
          </a:xfrm>
          <a:prstGeom prst="rect">
            <a:avLst/>
          </a:prstGeom>
        </p:spPr>
      </p:pic>
      <p:sp>
        <p:nvSpPr>
          <p:cNvPr id="2" name="Title 1"/>
          <p:cNvSpPr>
            <a:spLocks noGrp="1"/>
          </p:cNvSpPr>
          <p:nvPr>
            <p:ph type="title"/>
          </p:nvPr>
        </p:nvSpPr>
        <p:spPr/>
        <p:txBody>
          <a:bodyPr/>
          <a:lstStyle/>
          <a:p>
            <a:r>
              <a:rPr lang="en-US" dirty="0"/>
              <a:t>Diffusers that Eliminate Circulation and Keep the Floc Filter in Suspension</a:t>
            </a:r>
          </a:p>
        </p:txBody>
      </p:sp>
      <p:sp>
        <p:nvSpPr>
          <p:cNvPr id="4" name="Rectangle 3">
            <a:extLst>
              <a:ext uri="{FF2B5EF4-FFF2-40B4-BE49-F238E27FC236}">
                <a16:creationId xmlns:a16="http://schemas.microsoft.com/office/drawing/2014/main" id="{6ABFCF46-1426-4654-87EC-4DDBA9FAF77C}"/>
              </a:ext>
            </a:extLst>
          </p:cNvPr>
          <p:cNvSpPr/>
          <p:nvPr/>
        </p:nvSpPr>
        <p:spPr>
          <a:xfrm>
            <a:off x="3853799" y="3677753"/>
            <a:ext cx="2055371" cy="461665"/>
          </a:xfrm>
          <a:prstGeom prst="rect">
            <a:avLst/>
          </a:prstGeom>
          <a:solidFill>
            <a:schemeClr val="bg1"/>
          </a:solidFill>
        </p:spPr>
        <p:txBody>
          <a:bodyPr wrap="none">
            <a:spAutoFit/>
          </a:bodyPr>
          <a:lstStyle/>
          <a:p>
            <a:r>
              <a:rPr lang="en-US" sz="2400" dirty="0">
                <a:latin typeface="Lato" panose="020F0502020204030203" pitchFamily="34" charset="0"/>
              </a:rPr>
              <a:t>Plate Settlers </a:t>
            </a:r>
            <a:endParaRPr lang="en-US" sz="2400" dirty="0"/>
          </a:p>
        </p:txBody>
      </p:sp>
      <p:sp>
        <p:nvSpPr>
          <p:cNvPr id="6" name="Rectangle 5">
            <a:extLst>
              <a:ext uri="{FF2B5EF4-FFF2-40B4-BE49-F238E27FC236}">
                <a16:creationId xmlns:a16="http://schemas.microsoft.com/office/drawing/2014/main" id="{D0C5500F-DDB2-4646-A84C-3609BEA13C50}"/>
              </a:ext>
            </a:extLst>
          </p:cNvPr>
          <p:cNvSpPr/>
          <p:nvPr/>
        </p:nvSpPr>
        <p:spPr>
          <a:xfrm>
            <a:off x="3793548" y="4872143"/>
            <a:ext cx="1534394" cy="461665"/>
          </a:xfrm>
          <a:prstGeom prst="rect">
            <a:avLst/>
          </a:prstGeom>
          <a:noFill/>
        </p:spPr>
        <p:txBody>
          <a:bodyPr wrap="none">
            <a:spAutoFit/>
          </a:bodyPr>
          <a:lstStyle/>
          <a:p>
            <a:r>
              <a:rPr lang="en-US" sz="2400" dirty="0">
                <a:latin typeface="Lato" panose="020F0502020204030203" pitchFamily="34" charset="0"/>
              </a:rPr>
              <a:t>Floc filter </a:t>
            </a:r>
            <a:endParaRPr lang="en-US" sz="2400" dirty="0"/>
          </a:p>
        </p:txBody>
      </p:sp>
      <p:sp>
        <p:nvSpPr>
          <p:cNvPr id="7" name="Rectangle 6">
            <a:extLst>
              <a:ext uri="{FF2B5EF4-FFF2-40B4-BE49-F238E27FC236}">
                <a16:creationId xmlns:a16="http://schemas.microsoft.com/office/drawing/2014/main" id="{C9715083-F168-4310-9582-1A7BE8994ADF}"/>
              </a:ext>
            </a:extLst>
          </p:cNvPr>
          <p:cNvSpPr/>
          <p:nvPr/>
        </p:nvSpPr>
        <p:spPr>
          <a:xfrm>
            <a:off x="9177168" y="4577975"/>
            <a:ext cx="1178944" cy="830997"/>
          </a:xfrm>
          <a:prstGeom prst="rect">
            <a:avLst/>
          </a:prstGeom>
          <a:noFill/>
        </p:spPr>
        <p:txBody>
          <a:bodyPr wrap="square">
            <a:spAutoFit/>
          </a:bodyPr>
          <a:lstStyle/>
          <a:p>
            <a:r>
              <a:rPr lang="en-US" sz="2400" dirty="0">
                <a:latin typeface="Lato" panose="020F0502020204030203" pitchFamily="34" charset="0"/>
              </a:rPr>
              <a:t>Floc hopper</a:t>
            </a:r>
            <a:endParaRPr lang="en-US" sz="2400" dirty="0"/>
          </a:p>
        </p:txBody>
      </p:sp>
      <p:sp>
        <p:nvSpPr>
          <p:cNvPr id="8" name="Rectangle 7">
            <a:extLst>
              <a:ext uri="{FF2B5EF4-FFF2-40B4-BE49-F238E27FC236}">
                <a16:creationId xmlns:a16="http://schemas.microsoft.com/office/drawing/2014/main" id="{0B09A699-DB37-4413-B46A-6E85086D06E6}"/>
              </a:ext>
            </a:extLst>
          </p:cNvPr>
          <p:cNvSpPr/>
          <p:nvPr/>
        </p:nvSpPr>
        <p:spPr>
          <a:xfrm>
            <a:off x="4034554" y="5410859"/>
            <a:ext cx="2238656" cy="461665"/>
          </a:xfrm>
          <a:prstGeom prst="rect">
            <a:avLst/>
          </a:prstGeom>
          <a:noFill/>
        </p:spPr>
        <p:txBody>
          <a:bodyPr wrap="square">
            <a:spAutoFit/>
          </a:bodyPr>
          <a:lstStyle/>
          <a:p>
            <a:r>
              <a:rPr lang="en-US" sz="2400" dirty="0">
                <a:latin typeface="Lato" panose="020F0502020204030203" pitchFamily="34" charset="0"/>
              </a:rPr>
              <a:t>Inlet manifold</a:t>
            </a:r>
            <a:endParaRPr lang="en-US" sz="2400" dirty="0"/>
          </a:p>
        </p:txBody>
      </p:sp>
      <p:sp>
        <p:nvSpPr>
          <p:cNvPr id="9" name="Rectangle 8">
            <a:extLst>
              <a:ext uri="{FF2B5EF4-FFF2-40B4-BE49-F238E27FC236}">
                <a16:creationId xmlns:a16="http://schemas.microsoft.com/office/drawing/2014/main" id="{A1B24372-CB17-47A7-8EBD-A2DB34EA3E17}"/>
              </a:ext>
            </a:extLst>
          </p:cNvPr>
          <p:cNvSpPr/>
          <p:nvPr/>
        </p:nvSpPr>
        <p:spPr>
          <a:xfrm>
            <a:off x="3782916" y="2990180"/>
            <a:ext cx="2660413" cy="461665"/>
          </a:xfrm>
          <a:prstGeom prst="rect">
            <a:avLst/>
          </a:prstGeom>
          <a:noFill/>
        </p:spPr>
        <p:txBody>
          <a:bodyPr wrap="square">
            <a:spAutoFit/>
          </a:bodyPr>
          <a:lstStyle/>
          <a:p>
            <a:r>
              <a:rPr lang="en-US" sz="2400" dirty="0">
                <a:latin typeface="Lato" panose="020F0502020204030203" pitchFamily="34" charset="0"/>
              </a:rPr>
              <a:t>Outlet manifold</a:t>
            </a:r>
            <a:endParaRPr lang="en-US" sz="2400" dirty="0"/>
          </a:p>
        </p:txBody>
      </p:sp>
      <p:sp>
        <p:nvSpPr>
          <p:cNvPr id="5" name="Right Triangle 4">
            <a:extLst>
              <a:ext uri="{FF2B5EF4-FFF2-40B4-BE49-F238E27FC236}">
                <a16:creationId xmlns:a16="http://schemas.microsoft.com/office/drawing/2014/main" id="{C63902A8-FA4A-4D6F-ABF6-57A61A3CAE2B}"/>
              </a:ext>
            </a:extLst>
          </p:cNvPr>
          <p:cNvSpPr/>
          <p:nvPr/>
        </p:nvSpPr>
        <p:spPr>
          <a:xfrm flipH="1">
            <a:off x="8484781" y="3615071"/>
            <a:ext cx="446568" cy="70174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25A34C6-52E5-493F-AB90-9C87FC062AB6}"/>
              </a:ext>
            </a:extLst>
          </p:cNvPr>
          <p:cNvCxnSpPr/>
          <p:nvPr/>
        </p:nvCxnSpPr>
        <p:spPr>
          <a:xfrm>
            <a:off x="382772" y="4763386"/>
            <a:ext cx="8569842"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FFA27BC-7848-4FA1-A53B-52C19C11A99E}"/>
              </a:ext>
            </a:extLst>
          </p:cNvPr>
          <p:cNvCxnSpPr>
            <a:cxnSpLocks/>
          </p:cNvCxnSpPr>
          <p:nvPr/>
        </p:nvCxnSpPr>
        <p:spPr>
          <a:xfrm>
            <a:off x="428846" y="4533014"/>
            <a:ext cx="8098466" cy="0"/>
          </a:xfrm>
          <a:prstGeom prst="straightConnector1">
            <a:avLst/>
          </a:prstGeom>
          <a:ln w="38100">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4" name="Picture 23" descr="\documentclass{article}&#10;\usepackage{amsmath}&#10;\pagestyle{empty}&#10;\begin{document}&#10;&#10;&#10;$$L_{ff}$$&#10;&#10;\end{document}" title="IguanaTex Bitmap Display">
            <a:extLst>
              <a:ext uri="{FF2B5EF4-FFF2-40B4-BE49-F238E27FC236}">
                <a16:creationId xmlns:a16="http://schemas.microsoft.com/office/drawing/2014/main" id="{537ACE37-96C0-4C6E-8784-30284A3B4A2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473503" y="4645247"/>
            <a:ext cx="390095" cy="246857"/>
          </a:xfrm>
          <a:prstGeom prst="rect">
            <a:avLst/>
          </a:prstGeom>
          <a:solidFill>
            <a:schemeClr val="bg1"/>
          </a:solidFill>
        </p:spPr>
      </p:pic>
      <p:pic>
        <p:nvPicPr>
          <p:cNvPr id="27" name="Picture 26" descr="\documentclass{article}&#10;\usepackage{amsmath}&#10;\pagestyle{empty}&#10;\begin{document}&#10;&#10;&#10;$$L_{Active}$$&#10;&#10;\end{document}" title="IguanaTex Bitmap Display">
            <a:extLst>
              <a:ext uri="{FF2B5EF4-FFF2-40B4-BE49-F238E27FC236}">
                <a16:creationId xmlns:a16="http://schemas.microsoft.com/office/drawing/2014/main" id="{B133DDCC-FE10-425D-9ED7-B5B5FBF167A3}"/>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92528" y="4414875"/>
            <a:ext cx="749714" cy="211809"/>
          </a:xfrm>
          <a:prstGeom prst="rect">
            <a:avLst/>
          </a:prstGeom>
          <a:solidFill>
            <a:schemeClr val="bg1"/>
          </a:solidFill>
        </p:spPr>
      </p:pic>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A15693-3CBC-46A8-AB10-F10833755D6B}"/>
              </a:ext>
            </a:extLst>
          </p:cNvPr>
          <p:cNvSpPr>
            <a:spLocks noGrp="1"/>
          </p:cNvSpPr>
          <p:nvPr>
            <p:ph type="title"/>
          </p:nvPr>
        </p:nvSpPr>
        <p:spPr/>
        <p:txBody>
          <a:bodyPr/>
          <a:lstStyle/>
          <a:p>
            <a:r>
              <a:rPr lang="en-US" dirty="0"/>
              <a:t>Floc hopper</a:t>
            </a:r>
          </a:p>
        </p:txBody>
      </p:sp>
      <p:pic>
        <p:nvPicPr>
          <p:cNvPr id="5" name="Picture 4">
            <a:extLst>
              <a:ext uri="{FF2B5EF4-FFF2-40B4-BE49-F238E27FC236}">
                <a16:creationId xmlns:a16="http://schemas.microsoft.com/office/drawing/2014/main" id="{C9018F29-7C09-4D85-9801-7B00599263F4}"/>
              </a:ext>
            </a:extLst>
          </p:cNvPr>
          <p:cNvPicPr>
            <a:picLocks noChangeAspect="1"/>
          </p:cNvPicPr>
          <p:nvPr/>
        </p:nvPicPr>
        <p:blipFill rotWithShape="1">
          <a:blip r:embed="rId2"/>
          <a:srcRect t="17901" r="18065"/>
          <a:stretch/>
        </p:blipFill>
        <p:spPr>
          <a:xfrm>
            <a:off x="3394129" y="2324746"/>
            <a:ext cx="4773478" cy="4223288"/>
          </a:xfrm>
          <a:prstGeom prst="rect">
            <a:avLst/>
          </a:prstGeom>
        </p:spPr>
      </p:pic>
      <p:sp>
        <p:nvSpPr>
          <p:cNvPr id="6" name="TextBox 5">
            <a:extLst>
              <a:ext uri="{FF2B5EF4-FFF2-40B4-BE49-F238E27FC236}">
                <a16:creationId xmlns:a16="http://schemas.microsoft.com/office/drawing/2014/main" id="{271F8686-5BBB-4039-9FAB-51EAD65DA30F}"/>
              </a:ext>
            </a:extLst>
          </p:cNvPr>
          <p:cNvSpPr txBox="1"/>
          <p:nvPr/>
        </p:nvSpPr>
        <p:spPr>
          <a:xfrm>
            <a:off x="5036949" y="4572000"/>
            <a:ext cx="1662635" cy="461665"/>
          </a:xfrm>
          <a:prstGeom prst="rect">
            <a:avLst/>
          </a:prstGeom>
          <a:noFill/>
        </p:spPr>
        <p:txBody>
          <a:bodyPr wrap="none" rtlCol="0">
            <a:spAutoFit/>
          </a:bodyPr>
          <a:lstStyle/>
          <a:p>
            <a:r>
              <a:rPr lang="en-US" sz="2400" dirty="0"/>
              <a:t>Floc hopper</a:t>
            </a:r>
          </a:p>
        </p:txBody>
      </p:sp>
      <p:sp>
        <p:nvSpPr>
          <p:cNvPr id="7" name="TextBox 6">
            <a:extLst>
              <a:ext uri="{FF2B5EF4-FFF2-40B4-BE49-F238E27FC236}">
                <a16:creationId xmlns:a16="http://schemas.microsoft.com/office/drawing/2014/main" id="{48F3F89F-D4C9-4AD0-83C6-8AC74190148F}"/>
              </a:ext>
            </a:extLst>
          </p:cNvPr>
          <p:cNvSpPr txBox="1"/>
          <p:nvPr/>
        </p:nvSpPr>
        <p:spPr>
          <a:xfrm>
            <a:off x="3376047" y="4755396"/>
            <a:ext cx="1354858" cy="461665"/>
          </a:xfrm>
          <a:prstGeom prst="rect">
            <a:avLst/>
          </a:prstGeom>
          <a:noFill/>
        </p:spPr>
        <p:txBody>
          <a:bodyPr wrap="none" rtlCol="0">
            <a:spAutoFit/>
          </a:bodyPr>
          <a:lstStyle/>
          <a:p>
            <a:r>
              <a:rPr lang="en-US" sz="2400" dirty="0"/>
              <a:t>Floc weir</a:t>
            </a:r>
          </a:p>
        </p:txBody>
      </p:sp>
      <p:cxnSp>
        <p:nvCxnSpPr>
          <p:cNvPr id="8" name="Straight Arrow Connector 7">
            <a:extLst>
              <a:ext uri="{FF2B5EF4-FFF2-40B4-BE49-F238E27FC236}">
                <a16:creationId xmlns:a16="http://schemas.microsoft.com/office/drawing/2014/main" id="{DCB3C134-D5CB-46E2-BEF6-539E0A71DE37}"/>
              </a:ext>
            </a:extLst>
          </p:cNvPr>
          <p:cNvCxnSpPr>
            <a:cxnSpLocks/>
            <a:stCxn id="7" idx="3"/>
          </p:cNvCxnSpPr>
          <p:nvPr/>
        </p:nvCxnSpPr>
        <p:spPr bwMode="auto">
          <a:xfrm flipV="1">
            <a:off x="4730905" y="4401521"/>
            <a:ext cx="259549" cy="584708"/>
          </a:xfrm>
          <a:prstGeom prst="straightConnector1">
            <a:avLst/>
          </a:prstGeom>
          <a:noFill/>
          <a:ln w="38100" cap="flat" cmpd="sng" algn="ctr">
            <a:solidFill>
              <a:schemeClr val="bg2"/>
            </a:solidFill>
            <a:prstDash val="solid"/>
            <a:round/>
            <a:headEnd type="none" w="lg" len="med"/>
            <a:tailEnd type="arrow"/>
          </a:ln>
          <a:effectLst/>
        </p:spPr>
      </p:cxnSp>
      <p:sp>
        <p:nvSpPr>
          <p:cNvPr id="12" name="TextBox 11">
            <a:extLst>
              <a:ext uri="{FF2B5EF4-FFF2-40B4-BE49-F238E27FC236}">
                <a16:creationId xmlns:a16="http://schemas.microsoft.com/office/drawing/2014/main" id="{1F1E9087-2B2A-47BB-AB57-D1935E4DEB05}"/>
              </a:ext>
            </a:extLst>
          </p:cNvPr>
          <p:cNvSpPr txBox="1"/>
          <p:nvPr/>
        </p:nvSpPr>
        <p:spPr>
          <a:xfrm>
            <a:off x="8131444" y="3652433"/>
            <a:ext cx="1747594" cy="461665"/>
          </a:xfrm>
          <a:prstGeom prst="rect">
            <a:avLst/>
          </a:prstGeom>
          <a:noFill/>
        </p:spPr>
        <p:txBody>
          <a:bodyPr wrap="none" rtlCol="0">
            <a:spAutoFit/>
          </a:bodyPr>
          <a:lstStyle/>
          <a:p>
            <a:r>
              <a:rPr lang="en-US" sz="2400" dirty="0"/>
              <a:t>Sludge drain</a:t>
            </a:r>
          </a:p>
        </p:txBody>
      </p:sp>
    </p:spTree>
    <p:extLst>
      <p:ext uri="{BB962C8B-B14F-4D97-AF65-F5344CB8AC3E}">
        <p14:creationId xmlns:p14="http://schemas.microsoft.com/office/powerpoint/2010/main" val="1119542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A497F6F-82F0-402E-86DB-6916A48717A4}"/>
              </a:ext>
            </a:extLst>
          </p:cNvPr>
          <p:cNvSpPr txBox="1"/>
          <p:nvPr/>
        </p:nvSpPr>
        <p:spPr>
          <a:xfrm>
            <a:off x="8582025" y="3028950"/>
            <a:ext cx="1909497" cy="523220"/>
          </a:xfrm>
          <a:prstGeom prst="rect">
            <a:avLst/>
          </a:prstGeom>
          <a:noFill/>
        </p:spPr>
        <p:txBody>
          <a:bodyPr wrap="none" rtlCol="0">
            <a:spAutoFit/>
          </a:bodyPr>
          <a:lstStyle/>
          <a:p>
            <a:r>
              <a:rPr lang="en-US" dirty="0"/>
              <a:t>Floc hopper</a:t>
            </a:r>
          </a:p>
        </p:txBody>
      </p:sp>
      <p:sp>
        <p:nvSpPr>
          <p:cNvPr id="7" name="TextBox 6">
            <a:extLst>
              <a:ext uri="{FF2B5EF4-FFF2-40B4-BE49-F238E27FC236}">
                <a16:creationId xmlns:a16="http://schemas.microsoft.com/office/drawing/2014/main" id="{5C750A25-4033-4012-9182-AF5042B84373}"/>
              </a:ext>
            </a:extLst>
          </p:cNvPr>
          <p:cNvSpPr txBox="1"/>
          <p:nvPr/>
        </p:nvSpPr>
        <p:spPr>
          <a:xfrm>
            <a:off x="8486775" y="1752600"/>
            <a:ext cx="3584636" cy="523220"/>
          </a:xfrm>
          <a:prstGeom prst="rect">
            <a:avLst/>
          </a:prstGeom>
          <a:noFill/>
        </p:spPr>
        <p:txBody>
          <a:bodyPr wrap="none" rtlCol="0">
            <a:spAutoFit/>
          </a:bodyPr>
          <a:lstStyle/>
          <a:p>
            <a:r>
              <a:rPr lang="en-US" dirty="0"/>
              <a:t>Port for outlet manifold</a:t>
            </a:r>
          </a:p>
        </p:txBody>
      </p:sp>
      <p:sp>
        <p:nvSpPr>
          <p:cNvPr id="8" name="TextBox 7">
            <a:extLst>
              <a:ext uri="{FF2B5EF4-FFF2-40B4-BE49-F238E27FC236}">
                <a16:creationId xmlns:a16="http://schemas.microsoft.com/office/drawing/2014/main" id="{CFE2CBD5-5CC1-4E51-9F4D-2A2AF3D8E5A5}"/>
              </a:ext>
            </a:extLst>
          </p:cNvPr>
          <p:cNvSpPr txBox="1"/>
          <p:nvPr/>
        </p:nvSpPr>
        <p:spPr>
          <a:xfrm>
            <a:off x="8458200" y="5067300"/>
            <a:ext cx="3405099" cy="523220"/>
          </a:xfrm>
          <a:prstGeom prst="rect">
            <a:avLst/>
          </a:prstGeom>
          <a:noFill/>
        </p:spPr>
        <p:txBody>
          <a:bodyPr wrap="none" rtlCol="0">
            <a:spAutoFit/>
          </a:bodyPr>
          <a:lstStyle/>
          <a:p>
            <a:r>
              <a:rPr lang="en-US" dirty="0"/>
              <a:t>Port for inlet manifold</a:t>
            </a:r>
          </a:p>
        </p:txBody>
      </p:sp>
      <p:cxnSp>
        <p:nvCxnSpPr>
          <p:cNvPr id="5" name="Straight Arrow Connector 4">
            <a:extLst>
              <a:ext uri="{FF2B5EF4-FFF2-40B4-BE49-F238E27FC236}">
                <a16:creationId xmlns:a16="http://schemas.microsoft.com/office/drawing/2014/main" id="{F6C679AA-EBCE-4222-82EC-BA2788828541}"/>
              </a:ext>
            </a:extLst>
          </p:cNvPr>
          <p:cNvCxnSpPr>
            <a:stCxn id="7" idx="1"/>
          </p:cNvCxnSpPr>
          <p:nvPr/>
        </p:nvCxnSpPr>
        <p:spPr>
          <a:xfrm flipH="1" flipV="1">
            <a:off x="6667500" y="1933575"/>
            <a:ext cx="1819275" cy="8063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6F4CA1-5D29-42BB-A210-01E995FD15C0}"/>
              </a:ext>
            </a:extLst>
          </p:cNvPr>
          <p:cNvCxnSpPr>
            <a:stCxn id="2" idx="1"/>
          </p:cNvCxnSpPr>
          <p:nvPr/>
        </p:nvCxnSpPr>
        <p:spPr>
          <a:xfrm flipH="1">
            <a:off x="6505575" y="3290560"/>
            <a:ext cx="2076450" cy="5289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42BB73-D75A-4876-8393-9B61DE7049A7}"/>
              </a:ext>
            </a:extLst>
          </p:cNvPr>
          <p:cNvCxnSpPr>
            <a:stCxn id="8" idx="1"/>
          </p:cNvCxnSpPr>
          <p:nvPr/>
        </p:nvCxnSpPr>
        <p:spPr>
          <a:xfrm flipH="1" flipV="1">
            <a:off x="6496050" y="5153025"/>
            <a:ext cx="1962150" cy="17588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C52FA8A-0ADF-45A5-B9AC-3880561BAF53}"/>
              </a:ext>
            </a:extLst>
          </p:cNvPr>
          <p:cNvSpPr txBox="1"/>
          <p:nvPr/>
        </p:nvSpPr>
        <p:spPr>
          <a:xfrm>
            <a:off x="8629650" y="3848100"/>
            <a:ext cx="1550424" cy="523220"/>
          </a:xfrm>
          <a:prstGeom prst="rect">
            <a:avLst/>
          </a:prstGeom>
          <a:noFill/>
        </p:spPr>
        <p:txBody>
          <a:bodyPr wrap="none" rtlCol="0">
            <a:spAutoFit/>
          </a:bodyPr>
          <a:lstStyle/>
          <a:p>
            <a:r>
              <a:rPr lang="en-US" dirty="0"/>
              <a:t>Floc weir</a:t>
            </a:r>
          </a:p>
        </p:txBody>
      </p:sp>
      <p:cxnSp>
        <p:nvCxnSpPr>
          <p:cNvPr id="16" name="Straight Arrow Connector 15">
            <a:extLst>
              <a:ext uri="{FF2B5EF4-FFF2-40B4-BE49-F238E27FC236}">
                <a16:creationId xmlns:a16="http://schemas.microsoft.com/office/drawing/2014/main" id="{99F03E36-7E41-495E-B960-DE7C96099F48}"/>
              </a:ext>
            </a:extLst>
          </p:cNvPr>
          <p:cNvCxnSpPr>
            <a:cxnSpLocks/>
            <a:stCxn id="15" idx="1"/>
          </p:cNvCxnSpPr>
          <p:nvPr/>
        </p:nvCxnSpPr>
        <p:spPr>
          <a:xfrm flipH="1">
            <a:off x="7296150" y="4109710"/>
            <a:ext cx="1333500" cy="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2F2D9C6-2959-4835-9910-6E29CAC974A6}"/>
              </a:ext>
            </a:extLst>
          </p:cNvPr>
          <p:cNvSpPr txBox="1"/>
          <p:nvPr/>
        </p:nvSpPr>
        <p:spPr>
          <a:xfrm>
            <a:off x="9629775" y="4562475"/>
            <a:ext cx="2189331" cy="1384995"/>
          </a:xfrm>
          <a:prstGeom prst="rect">
            <a:avLst/>
          </a:prstGeom>
          <a:noFill/>
        </p:spPr>
        <p:txBody>
          <a:bodyPr wrap="square" rtlCol="0">
            <a:spAutoFit/>
          </a:bodyPr>
          <a:lstStyle/>
          <a:p>
            <a:r>
              <a:rPr lang="en-US" dirty="0"/>
              <a:t>Mold to reduce the pipe diameter</a:t>
            </a:r>
          </a:p>
        </p:txBody>
      </p:sp>
      <p:cxnSp>
        <p:nvCxnSpPr>
          <p:cNvPr id="6" name="Straight Arrow Connector 5">
            <a:extLst>
              <a:ext uri="{FF2B5EF4-FFF2-40B4-BE49-F238E27FC236}">
                <a16:creationId xmlns:a16="http://schemas.microsoft.com/office/drawing/2014/main" id="{0FDBCA5E-27B7-4214-8FE1-C179AD4E88C8}"/>
              </a:ext>
            </a:extLst>
          </p:cNvPr>
          <p:cNvCxnSpPr>
            <a:cxnSpLocks/>
          </p:cNvCxnSpPr>
          <p:nvPr/>
        </p:nvCxnSpPr>
        <p:spPr>
          <a:xfrm flipH="1" flipV="1">
            <a:off x="8086725" y="4981575"/>
            <a:ext cx="1390650" cy="366386"/>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D9FF269-D94F-477B-A067-AE10B14EFE0D}"/>
              </a:ext>
            </a:extLst>
          </p:cNvPr>
          <p:cNvCxnSpPr>
            <a:cxnSpLocks/>
          </p:cNvCxnSpPr>
          <p:nvPr/>
        </p:nvCxnSpPr>
        <p:spPr>
          <a:xfrm flipH="1" flipV="1">
            <a:off x="3495675" y="3257550"/>
            <a:ext cx="6229350" cy="15240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E785B48-14C7-4452-9825-9E75FEE71566}"/>
              </a:ext>
            </a:extLst>
          </p:cNvPr>
          <p:cNvSpPr txBox="1"/>
          <p:nvPr/>
        </p:nvSpPr>
        <p:spPr>
          <a:xfrm>
            <a:off x="9715500" y="2695575"/>
            <a:ext cx="2189331" cy="954107"/>
          </a:xfrm>
          <a:prstGeom prst="rect">
            <a:avLst/>
          </a:prstGeom>
          <a:noFill/>
        </p:spPr>
        <p:txBody>
          <a:bodyPr wrap="square" rtlCol="0">
            <a:spAutoFit/>
          </a:bodyPr>
          <a:lstStyle/>
          <a:p>
            <a:r>
              <a:rPr lang="en-US" dirty="0"/>
              <a:t>Holes drilled to ID of mold</a:t>
            </a:r>
          </a:p>
        </p:txBody>
      </p:sp>
    </p:spTree>
    <p:extLst>
      <p:ext uri="{BB962C8B-B14F-4D97-AF65-F5344CB8AC3E}">
        <p14:creationId xmlns:p14="http://schemas.microsoft.com/office/powerpoint/2010/main" val="219559517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EAB6D7-A88A-49A3-9E23-4F21C45CCFBA}"/>
              </a:ext>
            </a:extLst>
          </p:cNvPr>
          <p:cNvSpPr txBox="1"/>
          <p:nvPr/>
        </p:nvSpPr>
        <p:spPr>
          <a:xfrm>
            <a:off x="9640111" y="3122579"/>
            <a:ext cx="1984442" cy="1815882"/>
          </a:xfrm>
          <a:prstGeom prst="rect">
            <a:avLst/>
          </a:prstGeom>
          <a:noFill/>
        </p:spPr>
        <p:txBody>
          <a:bodyPr wrap="square" rtlCol="0">
            <a:spAutoFit/>
          </a:bodyPr>
          <a:lstStyle/>
          <a:p>
            <a:r>
              <a:rPr lang="en-US" dirty="0"/>
              <a:t>Pipe with reduced diameter end</a:t>
            </a:r>
          </a:p>
        </p:txBody>
      </p:sp>
      <p:cxnSp>
        <p:nvCxnSpPr>
          <p:cNvPr id="7" name="Straight Arrow Connector 6">
            <a:extLst>
              <a:ext uri="{FF2B5EF4-FFF2-40B4-BE49-F238E27FC236}">
                <a16:creationId xmlns:a16="http://schemas.microsoft.com/office/drawing/2014/main" id="{F9AD781F-F5A2-4A63-8178-A1E511F11DEA}"/>
              </a:ext>
            </a:extLst>
          </p:cNvPr>
          <p:cNvCxnSpPr>
            <a:cxnSpLocks/>
          </p:cNvCxnSpPr>
          <p:nvPr/>
        </p:nvCxnSpPr>
        <p:spPr>
          <a:xfrm flipH="1" flipV="1">
            <a:off x="7639050" y="3009900"/>
            <a:ext cx="1962150" cy="37147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6525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B5E7F-2BCB-46E6-98DD-280F6A825D32}"/>
              </a:ext>
            </a:extLst>
          </p:cNvPr>
          <p:cNvSpPr>
            <a:spLocks noGrp="1"/>
          </p:cNvSpPr>
          <p:nvPr>
            <p:ph type="title"/>
          </p:nvPr>
        </p:nvSpPr>
        <p:spPr/>
        <p:txBody>
          <a:bodyPr/>
          <a:lstStyle/>
          <a:p>
            <a:r>
              <a:rPr lang="en-US" dirty="0"/>
              <a:t>We need your help to Name the Floc-filter/Sed!</a:t>
            </a:r>
          </a:p>
        </p:txBody>
      </p:sp>
      <p:sp>
        <p:nvSpPr>
          <p:cNvPr id="3" name="Content Placeholder 2">
            <a:extLst>
              <a:ext uri="{FF2B5EF4-FFF2-40B4-BE49-F238E27FC236}">
                <a16:creationId xmlns:a16="http://schemas.microsoft.com/office/drawing/2014/main" id="{34C5080B-CE93-4A31-8EE7-D46269F74224}"/>
              </a:ext>
            </a:extLst>
          </p:cNvPr>
          <p:cNvSpPr>
            <a:spLocks noGrp="1"/>
          </p:cNvSpPr>
          <p:nvPr>
            <p:ph idx="1"/>
          </p:nvPr>
        </p:nvSpPr>
        <p:spPr/>
        <p:txBody>
          <a:bodyPr/>
          <a:lstStyle/>
          <a:p>
            <a:r>
              <a:rPr lang="en-US" dirty="0"/>
              <a:t>We’d like a name that describes what it does</a:t>
            </a:r>
          </a:p>
          <a:p>
            <a:r>
              <a:rPr lang="en-US" dirty="0"/>
              <a:t>Self-cleaning with floc filter and plate settlers</a:t>
            </a:r>
          </a:p>
          <a:p>
            <a:r>
              <a:rPr lang="en-US" dirty="0"/>
              <a:t>Much more than a sedimentation tank</a:t>
            </a:r>
          </a:p>
          <a:p>
            <a:r>
              <a:rPr lang="en-US" dirty="0"/>
              <a:t>I’m calling it a Floc-filter/Sed in these </a:t>
            </a:r>
            <a:r>
              <a:rPr lang="en-US"/>
              <a:t>notes temporarily</a:t>
            </a:r>
            <a:endParaRPr lang="en-US" dirty="0"/>
          </a:p>
          <a:p>
            <a:endParaRPr lang="en-US" dirty="0"/>
          </a:p>
        </p:txBody>
      </p:sp>
    </p:spTree>
    <p:extLst>
      <p:ext uri="{BB962C8B-B14F-4D97-AF65-F5344CB8AC3E}">
        <p14:creationId xmlns:p14="http://schemas.microsoft.com/office/powerpoint/2010/main" val="1989054333"/>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849" y="228600"/>
            <a:ext cx="11305309" cy="1143000"/>
          </a:xfrm>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199"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656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19198"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319087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353154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432395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342291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FA7D3-2608-4DE4-965F-F57003392374}"/>
              </a:ext>
            </a:extLst>
          </p:cNvPr>
          <p:cNvSpPr>
            <a:spLocks noGrp="1"/>
          </p:cNvSpPr>
          <p:nvPr>
            <p:ph type="title"/>
          </p:nvPr>
        </p:nvSpPr>
        <p:spPr/>
        <p:txBody>
          <a:bodyPr/>
          <a:lstStyle/>
          <a:p>
            <a:r>
              <a:rPr lang="en-US" dirty="0"/>
              <a:t>Diffusers direct a jet of water into the jet reverser</a:t>
            </a:r>
          </a:p>
        </p:txBody>
      </p:sp>
      <p:pic>
        <p:nvPicPr>
          <p:cNvPr id="3" name="Picture 2">
            <a:extLst>
              <a:ext uri="{FF2B5EF4-FFF2-40B4-BE49-F238E27FC236}">
                <a16:creationId xmlns:a16="http://schemas.microsoft.com/office/drawing/2014/main" id="{8DD0DE96-29C3-454C-BB37-054A95712AE5}"/>
              </a:ext>
            </a:extLst>
          </p:cNvPr>
          <p:cNvPicPr>
            <a:picLocks noChangeAspect="1"/>
          </p:cNvPicPr>
          <p:nvPr/>
        </p:nvPicPr>
        <p:blipFill>
          <a:blip r:embed="rId2"/>
          <a:stretch>
            <a:fillRect/>
          </a:stretch>
        </p:blipFill>
        <p:spPr>
          <a:xfrm>
            <a:off x="4618495" y="2387625"/>
            <a:ext cx="6633274" cy="4470376"/>
          </a:xfrm>
          <a:prstGeom prst="rect">
            <a:avLst/>
          </a:prstGeom>
        </p:spPr>
      </p:pic>
      <p:pic>
        <p:nvPicPr>
          <p:cNvPr id="4" name="Picture 3">
            <a:extLst>
              <a:ext uri="{FF2B5EF4-FFF2-40B4-BE49-F238E27FC236}">
                <a16:creationId xmlns:a16="http://schemas.microsoft.com/office/drawing/2014/main" id="{A70D71AB-FBCC-46D4-A4DB-FE802833024A}"/>
              </a:ext>
            </a:extLst>
          </p:cNvPr>
          <p:cNvPicPr>
            <a:picLocks noChangeAspect="1"/>
          </p:cNvPicPr>
          <p:nvPr/>
        </p:nvPicPr>
        <p:blipFill>
          <a:blip r:embed="rId3"/>
          <a:stretch>
            <a:fillRect/>
          </a:stretch>
        </p:blipFill>
        <p:spPr>
          <a:xfrm>
            <a:off x="371958" y="1540791"/>
            <a:ext cx="4204305" cy="5317209"/>
          </a:xfrm>
          <a:prstGeom prst="rect">
            <a:avLst/>
          </a:prstGeom>
        </p:spPr>
      </p:pic>
      <p:sp>
        <p:nvSpPr>
          <p:cNvPr id="5" name="TextBox 4">
            <a:extLst>
              <a:ext uri="{FF2B5EF4-FFF2-40B4-BE49-F238E27FC236}">
                <a16:creationId xmlns:a16="http://schemas.microsoft.com/office/drawing/2014/main" id="{6D7CDB15-EC9E-470A-9764-A16B7DA4C223}"/>
              </a:ext>
            </a:extLst>
          </p:cNvPr>
          <p:cNvSpPr txBox="1"/>
          <p:nvPr/>
        </p:nvSpPr>
        <p:spPr>
          <a:xfrm>
            <a:off x="8772041" y="5129939"/>
            <a:ext cx="2433234" cy="954107"/>
          </a:xfrm>
          <a:prstGeom prst="rect">
            <a:avLst/>
          </a:prstGeom>
          <a:noFill/>
        </p:spPr>
        <p:txBody>
          <a:bodyPr wrap="square" rtlCol="0">
            <a:spAutoFit/>
          </a:bodyPr>
          <a:lstStyle/>
          <a:p>
            <a:r>
              <a:rPr lang="en-US" dirty="0"/>
              <a:t>Floc pickup location</a:t>
            </a:r>
          </a:p>
        </p:txBody>
      </p:sp>
      <p:sp>
        <p:nvSpPr>
          <p:cNvPr id="6" name="TextBox 5">
            <a:extLst>
              <a:ext uri="{FF2B5EF4-FFF2-40B4-BE49-F238E27FC236}">
                <a16:creationId xmlns:a16="http://schemas.microsoft.com/office/drawing/2014/main" id="{5D3528FE-FCB6-4B67-B5A9-AF0DD9323A21}"/>
              </a:ext>
            </a:extLst>
          </p:cNvPr>
          <p:cNvSpPr txBox="1"/>
          <p:nvPr/>
        </p:nvSpPr>
        <p:spPr>
          <a:xfrm>
            <a:off x="5142853" y="5220347"/>
            <a:ext cx="1515095" cy="523220"/>
          </a:xfrm>
          <a:prstGeom prst="rect">
            <a:avLst/>
          </a:prstGeom>
          <a:noFill/>
        </p:spPr>
        <p:txBody>
          <a:bodyPr wrap="none" rtlCol="0">
            <a:spAutoFit/>
          </a:bodyPr>
          <a:lstStyle/>
          <a:p>
            <a:r>
              <a:rPr lang="en-US" dirty="0"/>
              <a:t>Diffusers</a:t>
            </a:r>
          </a:p>
        </p:txBody>
      </p:sp>
      <p:sp>
        <p:nvSpPr>
          <p:cNvPr id="7" name="TextBox 6">
            <a:extLst>
              <a:ext uri="{FF2B5EF4-FFF2-40B4-BE49-F238E27FC236}">
                <a16:creationId xmlns:a16="http://schemas.microsoft.com/office/drawing/2014/main" id="{397747C2-0AE9-4F8F-94AA-EEAAD3D81FB8}"/>
              </a:ext>
            </a:extLst>
          </p:cNvPr>
          <p:cNvSpPr txBox="1"/>
          <p:nvPr/>
        </p:nvSpPr>
        <p:spPr>
          <a:xfrm rot="3662782">
            <a:off x="5977179" y="3125491"/>
            <a:ext cx="2266967" cy="523220"/>
          </a:xfrm>
          <a:prstGeom prst="rect">
            <a:avLst/>
          </a:prstGeom>
          <a:noFill/>
        </p:spPr>
        <p:txBody>
          <a:bodyPr wrap="none" rtlCol="0">
            <a:spAutoFit/>
          </a:bodyPr>
          <a:lstStyle/>
          <a:p>
            <a:r>
              <a:rPr lang="en-US" dirty="0"/>
              <a:t>Inlet Manifold</a:t>
            </a:r>
          </a:p>
        </p:txBody>
      </p:sp>
      <p:cxnSp>
        <p:nvCxnSpPr>
          <p:cNvPr id="8" name="Straight Arrow Connector 7">
            <a:extLst>
              <a:ext uri="{FF2B5EF4-FFF2-40B4-BE49-F238E27FC236}">
                <a16:creationId xmlns:a16="http://schemas.microsoft.com/office/drawing/2014/main" id="{919D68EF-BB84-4565-9497-5BF5D875E19F}"/>
              </a:ext>
            </a:extLst>
          </p:cNvPr>
          <p:cNvCxnSpPr>
            <a:cxnSpLocks/>
            <a:stCxn id="6" idx="1"/>
          </p:cNvCxnSpPr>
          <p:nvPr/>
        </p:nvCxnSpPr>
        <p:spPr bwMode="auto">
          <a:xfrm flipH="1">
            <a:off x="2433235" y="5481957"/>
            <a:ext cx="2709618" cy="686368"/>
          </a:xfrm>
          <a:prstGeom prst="straightConnector1">
            <a:avLst/>
          </a:prstGeom>
          <a:noFill/>
          <a:ln w="38100" cap="flat" cmpd="sng" algn="ctr">
            <a:solidFill>
              <a:schemeClr val="bg2"/>
            </a:solidFill>
            <a:prstDash val="solid"/>
            <a:round/>
            <a:headEnd type="none" w="lg" len="med"/>
            <a:tailEnd type="arrow"/>
          </a:ln>
          <a:effectLst/>
        </p:spPr>
      </p:cxnSp>
      <p:cxnSp>
        <p:nvCxnSpPr>
          <p:cNvPr id="11" name="Straight Arrow Connector 10">
            <a:extLst>
              <a:ext uri="{FF2B5EF4-FFF2-40B4-BE49-F238E27FC236}">
                <a16:creationId xmlns:a16="http://schemas.microsoft.com/office/drawing/2014/main" id="{C675A854-AFB4-4C28-8C9C-B91AB37F8831}"/>
              </a:ext>
            </a:extLst>
          </p:cNvPr>
          <p:cNvCxnSpPr>
            <a:cxnSpLocks/>
            <a:stCxn id="6" idx="3"/>
          </p:cNvCxnSpPr>
          <p:nvPr/>
        </p:nvCxnSpPr>
        <p:spPr bwMode="auto">
          <a:xfrm>
            <a:off x="6657948" y="5481957"/>
            <a:ext cx="920723" cy="159426"/>
          </a:xfrm>
          <a:prstGeom prst="straightConnector1">
            <a:avLst/>
          </a:prstGeom>
          <a:noFill/>
          <a:ln w="38100" cap="flat" cmpd="sng" algn="ctr">
            <a:solidFill>
              <a:schemeClr val="bg2"/>
            </a:solidFill>
            <a:prstDash val="solid"/>
            <a:round/>
            <a:headEnd type="none" w="lg" len="med"/>
            <a:tailEnd type="arrow"/>
          </a:ln>
          <a:effectLst/>
        </p:spPr>
      </p:cxnSp>
      <p:sp>
        <p:nvSpPr>
          <p:cNvPr id="15" name="TextBox 14">
            <a:extLst>
              <a:ext uri="{FF2B5EF4-FFF2-40B4-BE49-F238E27FC236}">
                <a16:creationId xmlns:a16="http://schemas.microsoft.com/office/drawing/2014/main" id="{A6F62D2A-3085-49C7-A1CD-495FED52A352}"/>
              </a:ext>
            </a:extLst>
          </p:cNvPr>
          <p:cNvSpPr txBox="1"/>
          <p:nvPr/>
        </p:nvSpPr>
        <p:spPr>
          <a:xfrm>
            <a:off x="5124772" y="5791201"/>
            <a:ext cx="1827744" cy="523220"/>
          </a:xfrm>
          <a:prstGeom prst="rect">
            <a:avLst/>
          </a:prstGeom>
          <a:noFill/>
        </p:spPr>
        <p:txBody>
          <a:bodyPr wrap="none" rtlCol="0">
            <a:spAutoFit/>
          </a:bodyPr>
          <a:lstStyle/>
          <a:p>
            <a:r>
              <a:rPr lang="en-US" dirty="0"/>
              <a:t>Jet reverser</a:t>
            </a:r>
          </a:p>
        </p:txBody>
      </p:sp>
      <p:cxnSp>
        <p:nvCxnSpPr>
          <p:cNvPr id="16" name="Straight Arrow Connector 15">
            <a:extLst>
              <a:ext uri="{FF2B5EF4-FFF2-40B4-BE49-F238E27FC236}">
                <a16:creationId xmlns:a16="http://schemas.microsoft.com/office/drawing/2014/main" id="{AF245B5C-C9D2-4366-93A9-266EDBA87218}"/>
              </a:ext>
            </a:extLst>
          </p:cNvPr>
          <p:cNvCxnSpPr>
            <a:cxnSpLocks/>
            <a:stCxn id="15" idx="3"/>
          </p:cNvCxnSpPr>
          <p:nvPr/>
        </p:nvCxnSpPr>
        <p:spPr bwMode="auto">
          <a:xfrm>
            <a:off x="6952516" y="6052811"/>
            <a:ext cx="672650" cy="115514"/>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a:extLst>
              <a:ext uri="{FF2B5EF4-FFF2-40B4-BE49-F238E27FC236}">
                <a16:creationId xmlns:a16="http://schemas.microsoft.com/office/drawing/2014/main" id="{B8661DC1-6049-4444-91EE-A02D34907E20}"/>
              </a:ext>
            </a:extLst>
          </p:cNvPr>
          <p:cNvCxnSpPr>
            <a:cxnSpLocks/>
            <a:stCxn id="5" idx="1"/>
          </p:cNvCxnSpPr>
          <p:nvPr/>
        </p:nvCxnSpPr>
        <p:spPr bwMode="auto">
          <a:xfrm flipH="1">
            <a:off x="8028122" y="5606993"/>
            <a:ext cx="743919" cy="437346"/>
          </a:xfrm>
          <a:prstGeom prst="straightConnector1">
            <a:avLst/>
          </a:prstGeom>
          <a:noFill/>
          <a:ln w="38100" cap="flat" cmpd="sng" algn="ctr">
            <a:solidFill>
              <a:schemeClr val="bg2"/>
            </a:solidFill>
            <a:prstDash val="solid"/>
            <a:round/>
            <a:headEnd type="none" w="lg" len="med"/>
            <a:tailEnd type="arrow"/>
          </a:ln>
          <a:effectLst/>
        </p:spPr>
      </p:cxnSp>
      <p:sp>
        <p:nvSpPr>
          <p:cNvPr id="22" name="TextBox 21">
            <a:extLst>
              <a:ext uri="{FF2B5EF4-FFF2-40B4-BE49-F238E27FC236}">
                <a16:creationId xmlns:a16="http://schemas.microsoft.com/office/drawing/2014/main" id="{729B19A9-4E5B-4B36-9470-4B6C0B0F113D}"/>
              </a:ext>
            </a:extLst>
          </p:cNvPr>
          <p:cNvSpPr txBox="1"/>
          <p:nvPr/>
        </p:nvSpPr>
        <p:spPr>
          <a:xfrm>
            <a:off x="4768311" y="1637657"/>
            <a:ext cx="2005677" cy="523220"/>
          </a:xfrm>
          <a:prstGeom prst="rect">
            <a:avLst/>
          </a:prstGeom>
          <a:noFill/>
        </p:spPr>
        <p:txBody>
          <a:bodyPr wrap="none" rtlCol="0">
            <a:spAutoFit/>
          </a:bodyPr>
          <a:lstStyle/>
          <a:p>
            <a:r>
              <a:rPr lang="en-US" dirty="0"/>
              <a:t>Plate settlers</a:t>
            </a:r>
          </a:p>
        </p:txBody>
      </p:sp>
      <p:cxnSp>
        <p:nvCxnSpPr>
          <p:cNvPr id="23" name="Straight Arrow Connector 22">
            <a:extLst>
              <a:ext uri="{FF2B5EF4-FFF2-40B4-BE49-F238E27FC236}">
                <a16:creationId xmlns:a16="http://schemas.microsoft.com/office/drawing/2014/main" id="{D168BFEB-5C6C-496A-BA6E-B730CCEC7AB9}"/>
              </a:ext>
            </a:extLst>
          </p:cNvPr>
          <p:cNvCxnSpPr>
            <a:cxnSpLocks/>
            <a:stCxn id="22" idx="1"/>
          </p:cNvCxnSpPr>
          <p:nvPr/>
        </p:nvCxnSpPr>
        <p:spPr bwMode="auto">
          <a:xfrm flipH="1">
            <a:off x="2758698" y="1899267"/>
            <a:ext cx="2009613" cy="735445"/>
          </a:xfrm>
          <a:prstGeom prst="straightConnector1">
            <a:avLst/>
          </a:prstGeom>
          <a:noFill/>
          <a:ln w="38100" cap="flat" cmpd="sng" algn="ctr">
            <a:solidFill>
              <a:schemeClr val="bg2"/>
            </a:solidFill>
            <a:prstDash val="solid"/>
            <a:round/>
            <a:headEnd type="none" w="lg" len="med"/>
            <a:tailEnd type="arrow"/>
          </a:ln>
          <a:effectLst/>
        </p:spPr>
      </p:cxnSp>
    </p:spTree>
    <p:extLst>
      <p:ext uri="{BB962C8B-B14F-4D97-AF65-F5344CB8AC3E}">
        <p14:creationId xmlns:p14="http://schemas.microsoft.com/office/powerpoint/2010/main" val="34308848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9E1CE-4F73-47AF-A64E-17BC473B1A90}"/>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096336BD-72B1-4FF0-B2A1-FF959ED60A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23206908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2BA3-E079-4569-87CA-F370BA8F8263}"/>
              </a:ext>
            </a:extLst>
          </p:cNvPr>
          <p:cNvSpPr>
            <a:spLocks noGrp="1"/>
          </p:cNvSpPr>
          <p:nvPr>
            <p:ph type="title"/>
          </p:nvPr>
        </p:nvSpPr>
        <p:spPr/>
        <p:txBody>
          <a:bodyPr/>
          <a:lstStyle/>
          <a:p>
            <a:r>
              <a:rPr lang="en-US" dirty="0"/>
              <a:t>Clarifier inlet and outlet</a:t>
            </a:r>
          </a:p>
        </p:txBody>
      </p:sp>
      <p:pic>
        <p:nvPicPr>
          <p:cNvPr id="3" name="Picture 2">
            <a:extLst>
              <a:ext uri="{FF2B5EF4-FFF2-40B4-BE49-F238E27FC236}">
                <a16:creationId xmlns:a16="http://schemas.microsoft.com/office/drawing/2014/main" id="{B1487A1C-4499-422E-AC88-FFD1B37EC37B}"/>
              </a:ext>
            </a:extLst>
          </p:cNvPr>
          <p:cNvPicPr>
            <a:picLocks noChangeAspect="1"/>
          </p:cNvPicPr>
          <p:nvPr/>
        </p:nvPicPr>
        <p:blipFill>
          <a:blip r:embed="rId2"/>
          <a:stretch>
            <a:fillRect/>
          </a:stretch>
        </p:blipFill>
        <p:spPr>
          <a:xfrm>
            <a:off x="0" y="1732859"/>
            <a:ext cx="12192000" cy="4446165"/>
          </a:xfrm>
          <a:prstGeom prst="rect">
            <a:avLst/>
          </a:prstGeom>
        </p:spPr>
      </p:pic>
      <p:sp>
        <p:nvSpPr>
          <p:cNvPr id="4" name="TextBox 3">
            <a:extLst>
              <a:ext uri="{FF2B5EF4-FFF2-40B4-BE49-F238E27FC236}">
                <a16:creationId xmlns:a16="http://schemas.microsoft.com/office/drawing/2014/main" id="{DB978910-B8F7-450D-92F7-FFD2BD79DB38}"/>
              </a:ext>
            </a:extLst>
          </p:cNvPr>
          <p:cNvSpPr txBox="1"/>
          <p:nvPr/>
        </p:nvSpPr>
        <p:spPr>
          <a:xfrm rot="120000">
            <a:off x="3981946" y="5052009"/>
            <a:ext cx="1640193" cy="400110"/>
          </a:xfrm>
          <a:prstGeom prst="rect">
            <a:avLst/>
          </a:prstGeom>
          <a:noFill/>
        </p:spPr>
        <p:txBody>
          <a:bodyPr wrap="none" rtlCol="0">
            <a:spAutoFit/>
          </a:bodyPr>
          <a:lstStyle/>
          <a:p>
            <a:r>
              <a:rPr lang="en-US" sz="2000" dirty="0"/>
              <a:t>Inlet manifold</a:t>
            </a:r>
          </a:p>
        </p:txBody>
      </p:sp>
      <p:sp>
        <p:nvSpPr>
          <p:cNvPr id="5" name="TextBox 4">
            <a:extLst>
              <a:ext uri="{FF2B5EF4-FFF2-40B4-BE49-F238E27FC236}">
                <a16:creationId xmlns:a16="http://schemas.microsoft.com/office/drawing/2014/main" id="{EC2B5E3C-13B3-4DDE-BA53-6EB5CC10738F}"/>
              </a:ext>
            </a:extLst>
          </p:cNvPr>
          <p:cNvSpPr txBox="1"/>
          <p:nvPr/>
        </p:nvSpPr>
        <p:spPr>
          <a:xfrm rot="120000">
            <a:off x="3800614" y="2972653"/>
            <a:ext cx="1811714" cy="400110"/>
          </a:xfrm>
          <a:prstGeom prst="rect">
            <a:avLst/>
          </a:prstGeom>
          <a:noFill/>
        </p:spPr>
        <p:txBody>
          <a:bodyPr wrap="none" rtlCol="0">
            <a:spAutoFit/>
          </a:bodyPr>
          <a:lstStyle/>
          <a:p>
            <a:r>
              <a:rPr lang="en-US" sz="2000" dirty="0"/>
              <a:t>Outlet manifold</a:t>
            </a:r>
          </a:p>
        </p:txBody>
      </p:sp>
      <p:sp>
        <p:nvSpPr>
          <p:cNvPr id="6" name="TextBox 5">
            <a:extLst>
              <a:ext uri="{FF2B5EF4-FFF2-40B4-BE49-F238E27FC236}">
                <a16:creationId xmlns:a16="http://schemas.microsoft.com/office/drawing/2014/main" id="{3D394539-C8D7-4D8B-9147-9EBA2BDF7956}"/>
              </a:ext>
            </a:extLst>
          </p:cNvPr>
          <p:cNvSpPr txBox="1"/>
          <p:nvPr/>
        </p:nvSpPr>
        <p:spPr>
          <a:xfrm rot="120000">
            <a:off x="3584579" y="3899969"/>
            <a:ext cx="2393604" cy="400110"/>
          </a:xfrm>
          <a:prstGeom prst="rect">
            <a:avLst/>
          </a:prstGeom>
          <a:noFill/>
        </p:spPr>
        <p:txBody>
          <a:bodyPr wrap="none" rtlCol="0">
            <a:spAutoFit/>
          </a:bodyPr>
          <a:lstStyle/>
          <a:p>
            <a:r>
              <a:rPr lang="en-US" sz="2000" dirty="0"/>
              <a:t>Floc filter top surface</a:t>
            </a:r>
          </a:p>
        </p:txBody>
      </p:sp>
      <p:sp>
        <p:nvSpPr>
          <p:cNvPr id="7" name="TextBox 6">
            <a:extLst>
              <a:ext uri="{FF2B5EF4-FFF2-40B4-BE49-F238E27FC236}">
                <a16:creationId xmlns:a16="http://schemas.microsoft.com/office/drawing/2014/main" id="{E2D7F4E3-4071-4ACC-BAC4-19EACC51A4F8}"/>
              </a:ext>
            </a:extLst>
          </p:cNvPr>
          <p:cNvSpPr txBox="1"/>
          <p:nvPr/>
        </p:nvSpPr>
        <p:spPr>
          <a:xfrm rot="120000">
            <a:off x="3976781" y="2239068"/>
            <a:ext cx="1592424" cy="400110"/>
          </a:xfrm>
          <a:prstGeom prst="rect">
            <a:avLst/>
          </a:prstGeom>
          <a:noFill/>
        </p:spPr>
        <p:txBody>
          <a:bodyPr wrap="none" rtlCol="0">
            <a:spAutoFit/>
          </a:bodyPr>
          <a:lstStyle/>
          <a:p>
            <a:r>
              <a:rPr lang="en-US" sz="2000" dirty="0"/>
              <a:t>Water surface</a:t>
            </a:r>
          </a:p>
        </p:txBody>
      </p:sp>
      <p:sp>
        <p:nvSpPr>
          <p:cNvPr id="8" name="TextBox 7">
            <a:extLst>
              <a:ext uri="{FF2B5EF4-FFF2-40B4-BE49-F238E27FC236}">
                <a16:creationId xmlns:a16="http://schemas.microsoft.com/office/drawing/2014/main" id="{623CA37C-2FE2-4A76-99F3-B4505C67CCC9}"/>
              </a:ext>
            </a:extLst>
          </p:cNvPr>
          <p:cNvSpPr txBox="1"/>
          <p:nvPr/>
        </p:nvSpPr>
        <p:spPr>
          <a:xfrm rot="120000">
            <a:off x="1983948" y="5808842"/>
            <a:ext cx="1074525" cy="400110"/>
          </a:xfrm>
          <a:prstGeom prst="rect">
            <a:avLst/>
          </a:prstGeom>
          <a:noFill/>
        </p:spPr>
        <p:txBody>
          <a:bodyPr wrap="none" rtlCol="0">
            <a:spAutoFit/>
          </a:bodyPr>
          <a:lstStyle/>
          <a:p>
            <a:r>
              <a:rPr lang="en-US" sz="2000" dirty="0"/>
              <a:t>diffusers</a:t>
            </a:r>
          </a:p>
        </p:txBody>
      </p:sp>
      <p:sp>
        <p:nvSpPr>
          <p:cNvPr id="9" name="TextBox 8">
            <a:extLst>
              <a:ext uri="{FF2B5EF4-FFF2-40B4-BE49-F238E27FC236}">
                <a16:creationId xmlns:a16="http://schemas.microsoft.com/office/drawing/2014/main" id="{46BFE2CA-E3EA-4406-80F7-15BACE38C58F}"/>
              </a:ext>
            </a:extLst>
          </p:cNvPr>
          <p:cNvSpPr txBox="1"/>
          <p:nvPr/>
        </p:nvSpPr>
        <p:spPr>
          <a:xfrm rot="120000">
            <a:off x="4483629" y="5930244"/>
            <a:ext cx="1356462" cy="400110"/>
          </a:xfrm>
          <a:prstGeom prst="rect">
            <a:avLst/>
          </a:prstGeom>
          <a:noFill/>
        </p:spPr>
        <p:txBody>
          <a:bodyPr wrap="none" rtlCol="0">
            <a:spAutoFit/>
          </a:bodyPr>
          <a:lstStyle/>
          <a:p>
            <a:r>
              <a:rPr lang="en-US" sz="2000" dirty="0"/>
              <a:t>Jet reverser</a:t>
            </a:r>
          </a:p>
        </p:txBody>
      </p:sp>
      <p:cxnSp>
        <p:nvCxnSpPr>
          <p:cNvPr id="11" name="Straight Arrow Connector 10">
            <a:extLst>
              <a:ext uri="{FF2B5EF4-FFF2-40B4-BE49-F238E27FC236}">
                <a16:creationId xmlns:a16="http://schemas.microsoft.com/office/drawing/2014/main" id="{AC499F78-3938-46C1-B719-EF71F9569F93}"/>
              </a:ext>
            </a:extLst>
          </p:cNvPr>
          <p:cNvCxnSpPr>
            <a:stCxn id="9" idx="3"/>
          </p:cNvCxnSpPr>
          <p:nvPr/>
        </p:nvCxnSpPr>
        <p:spPr>
          <a:xfrm flipV="1">
            <a:off x="5839678" y="5920353"/>
            <a:ext cx="685108" cy="23361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2D2A982-6231-4F57-88D2-638A8E909CEE}"/>
              </a:ext>
            </a:extLst>
          </p:cNvPr>
          <p:cNvCxnSpPr>
            <a:cxnSpLocks/>
            <a:stCxn id="8" idx="3"/>
          </p:cNvCxnSpPr>
          <p:nvPr/>
        </p:nvCxnSpPr>
        <p:spPr>
          <a:xfrm flipV="1">
            <a:off x="3058146" y="5625886"/>
            <a:ext cx="707942" cy="4017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CEA3A3-9C2D-4CCB-81C4-75927CA7215F}"/>
              </a:ext>
            </a:extLst>
          </p:cNvPr>
          <p:cNvSpPr txBox="1"/>
          <p:nvPr/>
        </p:nvSpPr>
        <p:spPr>
          <a:xfrm rot="120000">
            <a:off x="8738667" y="4785955"/>
            <a:ext cx="1513556" cy="400110"/>
          </a:xfrm>
          <a:prstGeom prst="rect">
            <a:avLst/>
          </a:prstGeom>
          <a:noFill/>
        </p:spPr>
        <p:txBody>
          <a:bodyPr wrap="none" rtlCol="0">
            <a:spAutoFit/>
          </a:bodyPr>
          <a:lstStyle/>
          <a:p>
            <a:r>
              <a:rPr lang="en-US" sz="2000" dirty="0"/>
              <a:t>Inlet channel</a:t>
            </a:r>
          </a:p>
        </p:txBody>
      </p:sp>
      <p:cxnSp>
        <p:nvCxnSpPr>
          <p:cNvPr id="16" name="Straight Arrow Connector 15">
            <a:extLst>
              <a:ext uri="{FF2B5EF4-FFF2-40B4-BE49-F238E27FC236}">
                <a16:creationId xmlns:a16="http://schemas.microsoft.com/office/drawing/2014/main" id="{AA5DC8A7-0000-4738-9A4D-83B1E5966C4B}"/>
              </a:ext>
            </a:extLst>
          </p:cNvPr>
          <p:cNvCxnSpPr>
            <a:cxnSpLocks/>
            <a:stCxn id="15" idx="3"/>
          </p:cNvCxnSpPr>
          <p:nvPr/>
        </p:nvCxnSpPr>
        <p:spPr>
          <a:xfrm flipV="1">
            <a:off x="10251762" y="2975675"/>
            <a:ext cx="349079" cy="20367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6E0427-0926-4AF6-9D2B-53F6FC254CDA}"/>
              </a:ext>
            </a:extLst>
          </p:cNvPr>
          <p:cNvSpPr txBox="1"/>
          <p:nvPr/>
        </p:nvSpPr>
        <p:spPr>
          <a:xfrm rot="120000">
            <a:off x="6713038" y="3450518"/>
            <a:ext cx="1685077" cy="400110"/>
          </a:xfrm>
          <a:prstGeom prst="rect">
            <a:avLst/>
          </a:prstGeom>
          <a:noFill/>
        </p:spPr>
        <p:txBody>
          <a:bodyPr wrap="none" rtlCol="0">
            <a:spAutoFit/>
          </a:bodyPr>
          <a:lstStyle/>
          <a:p>
            <a:r>
              <a:rPr lang="en-US" sz="2000" dirty="0"/>
              <a:t>Outlet channel</a:t>
            </a:r>
          </a:p>
        </p:txBody>
      </p:sp>
      <p:cxnSp>
        <p:nvCxnSpPr>
          <p:cNvPr id="20" name="Straight Arrow Connector 19">
            <a:extLst>
              <a:ext uri="{FF2B5EF4-FFF2-40B4-BE49-F238E27FC236}">
                <a16:creationId xmlns:a16="http://schemas.microsoft.com/office/drawing/2014/main" id="{6B209341-6C39-45D4-816F-4F5393D37629}"/>
              </a:ext>
            </a:extLst>
          </p:cNvPr>
          <p:cNvCxnSpPr>
            <a:cxnSpLocks/>
            <a:stCxn id="18" idx="3"/>
          </p:cNvCxnSpPr>
          <p:nvPr/>
        </p:nvCxnSpPr>
        <p:spPr>
          <a:xfrm flipV="1">
            <a:off x="8397602" y="3425125"/>
            <a:ext cx="1335334" cy="25485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CAE949-6241-45FE-B4EF-13ECE06BCF00}"/>
              </a:ext>
            </a:extLst>
          </p:cNvPr>
          <p:cNvSpPr txBox="1"/>
          <p:nvPr/>
        </p:nvSpPr>
        <p:spPr>
          <a:xfrm rot="120000">
            <a:off x="6634236" y="3047561"/>
            <a:ext cx="1997663" cy="400110"/>
          </a:xfrm>
          <a:prstGeom prst="rect">
            <a:avLst/>
          </a:prstGeom>
          <a:noFill/>
        </p:spPr>
        <p:txBody>
          <a:bodyPr wrap="none" rtlCol="0">
            <a:spAutoFit/>
          </a:bodyPr>
          <a:lstStyle/>
          <a:p>
            <a:r>
              <a:rPr lang="en-US" sz="2000" dirty="0"/>
              <a:t>Collector channel</a:t>
            </a:r>
          </a:p>
        </p:txBody>
      </p:sp>
      <p:cxnSp>
        <p:nvCxnSpPr>
          <p:cNvPr id="24" name="Straight Arrow Connector 23">
            <a:extLst>
              <a:ext uri="{FF2B5EF4-FFF2-40B4-BE49-F238E27FC236}">
                <a16:creationId xmlns:a16="http://schemas.microsoft.com/office/drawing/2014/main" id="{F2AEA797-7061-4680-BA91-3C269AE67692}"/>
              </a:ext>
            </a:extLst>
          </p:cNvPr>
          <p:cNvCxnSpPr>
            <a:cxnSpLocks/>
            <a:stCxn id="23" idx="3"/>
          </p:cNvCxnSpPr>
          <p:nvPr/>
        </p:nvCxnSpPr>
        <p:spPr>
          <a:xfrm>
            <a:off x="8631291" y="3282475"/>
            <a:ext cx="760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D7FC7A1-50EF-4D82-82D5-FA04F0BD6E20}"/>
              </a:ext>
            </a:extLst>
          </p:cNvPr>
          <p:cNvSpPr txBox="1"/>
          <p:nvPr/>
        </p:nvSpPr>
        <p:spPr>
          <a:xfrm rot="120000">
            <a:off x="7315128" y="2037589"/>
            <a:ext cx="1343638" cy="400110"/>
          </a:xfrm>
          <a:prstGeom prst="rect">
            <a:avLst/>
          </a:prstGeom>
          <a:noFill/>
        </p:spPr>
        <p:txBody>
          <a:bodyPr wrap="none" rtlCol="0">
            <a:spAutoFit/>
          </a:bodyPr>
          <a:lstStyle/>
          <a:p>
            <a:r>
              <a:rPr lang="en-US" sz="2000" dirty="0"/>
              <a:t>Outlet weir</a:t>
            </a:r>
          </a:p>
        </p:txBody>
      </p:sp>
      <p:cxnSp>
        <p:nvCxnSpPr>
          <p:cNvPr id="28" name="Straight Arrow Connector 27">
            <a:extLst>
              <a:ext uri="{FF2B5EF4-FFF2-40B4-BE49-F238E27FC236}">
                <a16:creationId xmlns:a16="http://schemas.microsoft.com/office/drawing/2014/main" id="{CD26F853-218E-49F5-B3B7-D9CE1B95C6FA}"/>
              </a:ext>
            </a:extLst>
          </p:cNvPr>
          <p:cNvCxnSpPr>
            <a:cxnSpLocks/>
            <a:stCxn id="27" idx="3"/>
          </p:cNvCxnSpPr>
          <p:nvPr/>
        </p:nvCxnSpPr>
        <p:spPr>
          <a:xfrm>
            <a:off x="8658357" y="2261090"/>
            <a:ext cx="1012585" cy="5905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3326490-935A-41F0-8C0A-7A1E34D18B1C}"/>
              </a:ext>
            </a:extLst>
          </p:cNvPr>
          <p:cNvSpPr txBox="1"/>
          <p:nvPr/>
        </p:nvSpPr>
        <p:spPr>
          <a:xfrm rot="120000">
            <a:off x="6236138" y="4413997"/>
            <a:ext cx="3635932" cy="400110"/>
          </a:xfrm>
          <a:prstGeom prst="rect">
            <a:avLst/>
          </a:prstGeom>
          <a:noFill/>
        </p:spPr>
        <p:txBody>
          <a:bodyPr wrap="none" rtlCol="0">
            <a:spAutoFit/>
          </a:bodyPr>
          <a:lstStyle/>
          <a:p>
            <a:r>
              <a:rPr lang="en-US" sz="2000" dirty="0"/>
              <a:t>Flocculated water dump channel</a:t>
            </a:r>
          </a:p>
        </p:txBody>
      </p:sp>
      <p:cxnSp>
        <p:nvCxnSpPr>
          <p:cNvPr id="34" name="Straight Arrow Connector 33">
            <a:extLst>
              <a:ext uri="{FF2B5EF4-FFF2-40B4-BE49-F238E27FC236}">
                <a16:creationId xmlns:a16="http://schemas.microsoft.com/office/drawing/2014/main" id="{7A4399CB-8D86-4A9C-ADDF-6E57441044FC}"/>
              </a:ext>
            </a:extLst>
          </p:cNvPr>
          <p:cNvCxnSpPr>
            <a:cxnSpLocks/>
            <a:stCxn id="33" idx="3"/>
          </p:cNvCxnSpPr>
          <p:nvPr/>
        </p:nvCxnSpPr>
        <p:spPr>
          <a:xfrm flipV="1">
            <a:off x="9870963" y="3363132"/>
            <a:ext cx="249430" cy="13143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5B419B9-A84F-4993-A622-9129E2566E6E}"/>
              </a:ext>
            </a:extLst>
          </p:cNvPr>
          <p:cNvSpPr txBox="1"/>
          <p:nvPr/>
        </p:nvSpPr>
        <p:spPr>
          <a:xfrm rot="120000">
            <a:off x="9250851" y="6005152"/>
            <a:ext cx="2138727" cy="400110"/>
          </a:xfrm>
          <a:prstGeom prst="rect">
            <a:avLst/>
          </a:prstGeom>
          <a:noFill/>
        </p:spPr>
        <p:txBody>
          <a:bodyPr wrap="none" rtlCol="0">
            <a:spAutoFit/>
          </a:bodyPr>
          <a:lstStyle/>
          <a:p>
            <a:r>
              <a:rPr lang="en-US" sz="2000" dirty="0"/>
              <a:t>Clarifier bay drain</a:t>
            </a:r>
          </a:p>
        </p:txBody>
      </p:sp>
    </p:spTree>
    <p:extLst>
      <p:ext uri="{BB962C8B-B14F-4D97-AF65-F5344CB8AC3E}">
        <p14:creationId xmlns:p14="http://schemas.microsoft.com/office/powerpoint/2010/main" val="384421083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7C087-3C97-4EFE-B724-D2C4E4216AD6}"/>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B1FCD21-FDF6-414D-8830-05C027EFF99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242696"/>
            <a:ext cx="12192000" cy="3557941"/>
          </a:xfrm>
          <a:prstGeom prst="rect">
            <a:avLst/>
          </a:prstGeom>
        </p:spPr>
      </p:pic>
      <p:sp>
        <p:nvSpPr>
          <p:cNvPr id="5" name="TextBox 4">
            <a:extLst>
              <a:ext uri="{FF2B5EF4-FFF2-40B4-BE49-F238E27FC236}">
                <a16:creationId xmlns:a16="http://schemas.microsoft.com/office/drawing/2014/main" id="{9872BBE9-984E-4234-9F63-1609C8B0B649}"/>
              </a:ext>
            </a:extLst>
          </p:cNvPr>
          <p:cNvSpPr txBox="1"/>
          <p:nvPr/>
        </p:nvSpPr>
        <p:spPr>
          <a:xfrm>
            <a:off x="9228669" y="3591635"/>
            <a:ext cx="1490134" cy="954107"/>
          </a:xfrm>
          <a:prstGeom prst="rect">
            <a:avLst/>
          </a:prstGeom>
          <a:noFill/>
        </p:spPr>
        <p:txBody>
          <a:bodyPr wrap="square" rtlCol="0">
            <a:spAutoFit/>
          </a:bodyPr>
          <a:lstStyle/>
          <a:p>
            <a:pPr algn="ctr"/>
            <a:r>
              <a:rPr lang="en-US" dirty="0">
                <a:latin typeface="Candara" panose="020E0502030303020204" pitchFamily="34" charset="0"/>
              </a:rPr>
              <a:t>Floc Hopper</a:t>
            </a:r>
          </a:p>
        </p:txBody>
      </p:sp>
      <p:sp>
        <p:nvSpPr>
          <p:cNvPr id="6" name="TextBox 5">
            <a:extLst>
              <a:ext uri="{FF2B5EF4-FFF2-40B4-BE49-F238E27FC236}">
                <a16:creationId xmlns:a16="http://schemas.microsoft.com/office/drawing/2014/main" id="{22CCF2AA-9307-477B-A308-6016C5C0A97D}"/>
              </a:ext>
            </a:extLst>
          </p:cNvPr>
          <p:cNvSpPr txBox="1"/>
          <p:nvPr/>
        </p:nvSpPr>
        <p:spPr>
          <a:xfrm>
            <a:off x="3640665" y="3287692"/>
            <a:ext cx="2269067" cy="523220"/>
          </a:xfrm>
          <a:prstGeom prst="rect">
            <a:avLst/>
          </a:prstGeom>
          <a:solidFill>
            <a:schemeClr val="bg1"/>
          </a:solidFill>
        </p:spPr>
        <p:txBody>
          <a:bodyPr wrap="square" rtlCol="0">
            <a:spAutoFit/>
          </a:bodyPr>
          <a:lstStyle/>
          <a:p>
            <a:r>
              <a:rPr lang="en-US" dirty="0">
                <a:latin typeface="Candara" panose="020E0502030303020204" pitchFamily="34" charset="0"/>
              </a:rPr>
              <a:t>Plate settlers</a:t>
            </a:r>
          </a:p>
        </p:txBody>
      </p:sp>
      <p:sp>
        <p:nvSpPr>
          <p:cNvPr id="7" name="TextBox 6">
            <a:extLst>
              <a:ext uri="{FF2B5EF4-FFF2-40B4-BE49-F238E27FC236}">
                <a16:creationId xmlns:a16="http://schemas.microsoft.com/office/drawing/2014/main" id="{52422D01-6600-4364-AEF9-C4FE07C05A5A}"/>
              </a:ext>
            </a:extLst>
          </p:cNvPr>
          <p:cNvSpPr txBox="1"/>
          <p:nvPr/>
        </p:nvSpPr>
        <p:spPr>
          <a:xfrm>
            <a:off x="3640665" y="4237109"/>
            <a:ext cx="2269067" cy="523220"/>
          </a:xfrm>
          <a:prstGeom prst="rect">
            <a:avLst/>
          </a:prstGeom>
          <a:solidFill>
            <a:schemeClr val="bg1"/>
          </a:solidFill>
        </p:spPr>
        <p:txBody>
          <a:bodyPr wrap="square" rtlCol="0">
            <a:spAutoFit/>
          </a:bodyPr>
          <a:lstStyle/>
          <a:p>
            <a:r>
              <a:rPr lang="en-US" dirty="0">
                <a:latin typeface="Candara" panose="020E0502030303020204" pitchFamily="34" charset="0"/>
              </a:rPr>
              <a:t>Floc filter</a:t>
            </a:r>
          </a:p>
        </p:txBody>
      </p:sp>
      <p:sp>
        <p:nvSpPr>
          <p:cNvPr id="8" name="TextBox 7">
            <a:extLst>
              <a:ext uri="{FF2B5EF4-FFF2-40B4-BE49-F238E27FC236}">
                <a16:creationId xmlns:a16="http://schemas.microsoft.com/office/drawing/2014/main" id="{47AFF074-D0D1-476D-B90F-B3F16B5AA1E6}"/>
              </a:ext>
            </a:extLst>
          </p:cNvPr>
          <p:cNvSpPr txBox="1"/>
          <p:nvPr/>
        </p:nvSpPr>
        <p:spPr>
          <a:xfrm>
            <a:off x="10272374" y="1437329"/>
            <a:ext cx="1490134" cy="954107"/>
          </a:xfrm>
          <a:prstGeom prst="rect">
            <a:avLst/>
          </a:prstGeom>
          <a:noFill/>
        </p:spPr>
        <p:txBody>
          <a:bodyPr wrap="square" rtlCol="0">
            <a:spAutoFit/>
          </a:bodyPr>
          <a:lstStyle/>
          <a:p>
            <a:pPr algn="ctr"/>
            <a:r>
              <a:rPr lang="en-US" dirty="0">
                <a:latin typeface="Candara" panose="020E0502030303020204" pitchFamily="34" charset="0"/>
              </a:rPr>
              <a:t>Inlet channel</a:t>
            </a:r>
          </a:p>
        </p:txBody>
      </p:sp>
      <p:sp>
        <p:nvSpPr>
          <p:cNvPr id="9" name="TextBox 8">
            <a:extLst>
              <a:ext uri="{FF2B5EF4-FFF2-40B4-BE49-F238E27FC236}">
                <a16:creationId xmlns:a16="http://schemas.microsoft.com/office/drawing/2014/main" id="{52D0D6F2-B68F-44FC-8DB1-7D8F0276B134}"/>
              </a:ext>
            </a:extLst>
          </p:cNvPr>
          <p:cNvSpPr txBox="1"/>
          <p:nvPr/>
        </p:nvSpPr>
        <p:spPr>
          <a:xfrm>
            <a:off x="8866908" y="1455204"/>
            <a:ext cx="1490134" cy="954107"/>
          </a:xfrm>
          <a:prstGeom prst="rect">
            <a:avLst/>
          </a:prstGeom>
          <a:noFill/>
        </p:spPr>
        <p:txBody>
          <a:bodyPr wrap="square" rtlCol="0">
            <a:spAutoFit/>
          </a:bodyPr>
          <a:lstStyle/>
          <a:p>
            <a:pPr algn="ctr"/>
            <a:r>
              <a:rPr lang="en-US" dirty="0">
                <a:latin typeface="Candara" panose="020E0502030303020204" pitchFamily="34" charset="0"/>
              </a:rPr>
              <a:t>Outlet channel</a:t>
            </a:r>
          </a:p>
        </p:txBody>
      </p:sp>
      <p:cxnSp>
        <p:nvCxnSpPr>
          <p:cNvPr id="11" name="Straight Arrow Connector 10">
            <a:extLst>
              <a:ext uri="{FF2B5EF4-FFF2-40B4-BE49-F238E27FC236}">
                <a16:creationId xmlns:a16="http://schemas.microsoft.com/office/drawing/2014/main" id="{A66898E3-BA65-463A-99DA-BA381155D24A}"/>
              </a:ext>
            </a:extLst>
          </p:cNvPr>
          <p:cNvCxnSpPr>
            <a:cxnSpLocks/>
            <a:stCxn id="9" idx="2"/>
          </p:cNvCxnSpPr>
          <p:nvPr/>
        </p:nvCxnSpPr>
        <p:spPr>
          <a:xfrm>
            <a:off x="9611975" y="2409311"/>
            <a:ext cx="310958" cy="4122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3305004-5C78-4408-A941-49FC3F5FA57C}"/>
              </a:ext>
            </a:extLst>
          </p:cNvPr>
          <p:cNvCxnSpPr>
            <a:cxnSpLocks/>
            <a:stCxn id="8" idx="2"/>
          </p:cNvCxnSpPr>
          <p:nvPr/>
        </p:nvCxnSpPr>
        <p:spPr>
          <a:xfrm flipH="1">
            <a:off x="10915841" y="2391436"/>
            <a:ext cx="101600" cy="4301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403815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Floc-filter/Sed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cxnSp>
        <p:nvCxnSpPr>
          <p:cNvPr id="4" name="Straight Arrow Connector 3">
            <a:extLst>
              <a:ext uri="{FF2B5EF4-FFF2-40B4-BE49-F238E27FC236}">
                <a16:creationId xmlns:a16="http://schemas.microsoft.com/office/drawing/2014/main" id="{732EE4E3-E7CC-4178-BB29-D811CCC6D56C}"/>
              </a:ext>
            </a:extLst>
          </p:cNvPr>
          <p:cNvCxnSpPr/>
          <p:nvPr/>
        </p:nvCxnSpPr>
        <p:spPr>
          <a:xfrm>
            <a:off x="8632556" y="929898"/>
            <a:ext cx="1735810" cy="21697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12784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a:xfrm>
            <a:off x="1649863" y="228600"/>
            <a:ext cx="8919982" cy="1143000"/>
          </a:xfrm>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cxnSp>
        <p:nvCxnSpPr>
          <p:cNvPr id="5" name="Straight Arrow Connector 4">
            <a:extLst>
              <a:ext uri="{FF2B5EF4-FFF2-40B4-BE49-F238E27FC236}">
                <a16:creationId xmlns:a16="http://schemas.microsoft.com/office/drawing/2014/main" id="{9382C2F9-E226-4A53-AE8F-63EBA50ECDAB}"/>
              </a:ext>
            </a:extLst>
          </p:cNvPr>
          <p:cNvCxnSpPr>
            <a:cxnSpLocks/>
          </p:cNvCxnSpPr>
          <p:nvPr/>
        </p:nvCxnSpPr>
        <p:spPr>
          <a:xfrm>
            <a:off x="6912244" y="1100380"/>
            <a:ext cx="2138766" cy="22317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9B8CDCB6-7E6B-46DF-AAC3-0FDA29FF8E2C}"/>
              </a:ext>
            </a:extLst>
          </p:cNvPr>
          <p:cNvCxnSpPr>
            <a:cxnSpLocks/>
            <a:stCxn id="2" idx="3"/>
          </p:cNvCxnSpPr>
          <p:nvPr/>
        </p:nvCxnSpPr>
        <p:spPr>
          <a:xfrm>
            <a:off x="10569845" y="800100"/>
            <a:ext cx="867904" cy="4996266"/>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07105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cxnSp>
        <p:nvCxnSpPr>
          <p:cNvPr id="5" name="Straight Arrow Connector 4">
            <a:extLst>
              <a:ext uri="{FF2B5EF4-FFF2-40B4-BE49-F238E27FC236}">
                <a16:creationId xmlns:a16="http://schemas.microsoft.com/office/drawing/2014/main" id="{F958EC1F-29AD-436C-BBA0-33DD36D98EEF}"/>
              </a:ext>
            </a:extLst>
          </p:cNvPr>
          <p:cNvCxnSpPr>
            <a:cxnSpLocks/>
          </p:cNvCxnSpPr>
          <p:nvPr/>
        </p:nvCxnSpPr>
        <p:spPr>
          <a:xfrm>
            <a:off x="6788258" y="1224366"/>
            <a:ext cx="712922" cy="19682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280484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cxnSp>
        <p:nvCxnSpPr>
          <p:cNvPr id="4" name="Straight Arrow Connector 3">
            <a:extLst>
              <a:ext uri="{FF2B5EF4-FFF2-40B4-BE49-F238E27FC236}">
                <a16:creationId xmlns:a16="http://schemas.microsoft.com/office/drawing/2014/main" id="{23B4168A-8B70-41B2-869C-2A53085B7141}"/>
              </a:ext>
            </a:extLst>
          </p:cNvPr>
          <p:cNvCxnSpPr>
            <a:cxnSpLocks/>
          </p:cNvCxnSpPr>
          <p:nvPr/>
        </p:nvCxnSpPr>
        <p:spPr>
          <a:xfrm flipH="1">
            <a:off x="6137329" y="1376766"/>
            <a:ext cx="803330" cy="25908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60161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TIMING" val="|1.2|2|1.1|2.9|2|2|2.2|2|2.1|2.6"/>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514.4357"/>
  <p:tag name="LATEXADDIN" val="\documentclass{article}&#10;\usepackage{amsmath}&#10;\pagestyle{empty}&#10;\begin{document}&#10;&#10;$$\bar v_{z_{flocFilte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56.2054"/>
  <p:tag name="ORIGINALWIDTH" val="1709.786"/>
  <p:tag name="LATEXADDIN" val="\documentclass{article}&#10;\usepackage{amsmath}&#10;\pagestyle{empty}&#10;\begin{document}&#10;&#10;&#10;$$\bar v_{Jet_{max}} =  \left( \frac{G_{max}^2 \nu \bar v_{z_{ff}} W_{Sed}}{ \Pi_{JetPlane}}\right)^\frac{1}{4}$$&#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006.374"/>
  <p:tag name="LATEXADDIN" val="\documentclass{article}&#10;\usepackage{amsmath}&#10;\pagestyle{empty}&#10;\begin{document}&#10;&#10;&#10;$$\bar v_{Jet_{min}} =  75 mm/s$$&#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48.4814"/>
  <p:tag name="LATEXADDIN" val="\documentclass{article}&#10;\usepackage{amsmath}&#10;\pagestyle{empty}&#10;\begin{document}&#10;&#10;&#10;$$S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67.979"/>
  <p:tag name="LATEXADDIN" val="\documentclass{article}&#10;\usepackage{amsmath}&#10;\pagestyle{empty}&#10;\begin{document}&#10;&#10;&#10;$$B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88.9764"/>
  <p:tag name="LATEXADDIN" val="\documentclass{article}&#10;\usepackage{amsmath}&#10;\pagestyle{empty}&#10;\begin{document}&#10;&#10;&#10;$$W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58.2302"/>
  <p:tag name="LATEXADDIN" val="\documentclass{article}&#10;\usepackage{amsmath}&#10;\pagestyle{empty}&#10;\begin{document}&#10;&#10;&#10;$$L_{D}$$&#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122.235"/>
  <p:tag name="LATEXADDIN" val="\documentclass{article}&#10;\usepackage{amsmath}&#10;\pagestyle{empty}&#10;\begin{document}&#10;&#10;$$Q_{clarifier}C_{flocculator} = Q_{hopperWeir}C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937.758"/>
  <p:tag name="LATEXADDIN" val="\documentclass{article}&#10;\usepackage{amsmath}&#10;\pagestyle{empty}&#10;\begin{document}&#10;&#10;$$Q_{hopperWeir} = \frac{Q_{clarifier}C_{flocculator}}{C_{ff}}$$&#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638.545"/>
  <p:tag name="LATEXADDIN" val="\documentclass{article}&#10;\usepackage{amsmath}&#10;\pagestyle{empty}&#10;\begin{document}&#10;&#10;$$Q_{hopperWeir} = \bar v_{z_{ff}} A_{flocHopper}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652.043"/>
  <p:tag name="LATEXADDIN" val="\documentclass{article}&#10;\usepackage{amsmath}&#10;\pagestyle{empty}&#10;\begin{document}&#10;&#10;$$A_{flocHopper} = \frac{Q_{sed}C_{flocculator}}{C_{ff}\bar v_{z_{ff}}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919.385"/>
  <p:tag name="LATEXADDIN" val="\documentclass{article}&#10;\usepackage{amsmath}&#10;\pagestyle{empty}&#10;\begin{document}&#10;&#10;$$\xi_{breakup} = G_{max} \nu^3 v_c^2 \approx   \frac{4F_{bond}}{3 \pi  \rho_{H_2O}}\left(  \frac{ D_{cp} g}{18} \frac{\rho_{cp} - \rho_{H_2O}}{\rho_{H_2O}}\right) ^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xi_{breakup}}{G_{max} \nu^3}}  $$&#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45.4818"/>
  <p:tag name="ORIGINALWIDTH" val="1121.11"/>
  <p:tag name="LATEXADDIN" val="\documentclass{article}&#10;\usepackage{amsmath}&#10;\pagestyle{empty}&#10;\begin{document}&#10;&#10;$$\xi_{breakup} = G_{max} \nu^3 v_c^2$$&#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97.9753"/>
  <p:tag name="LATEXADDIN" val="\documentclass{article}&#10;\usepackage{amsmath}&#10;\pagestyle{empty}&#10;\begin{document}&#10;&#10;$$\bar v_{z_{ff}}$$&#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467.9415"/>
  <p:tag name="LATEXADDIN" val="\documentclass{article}&#10;\usepackage{amsmath}&#10;\pagestyle{empty}&#10;\begin{document}&#10;&#10;$$v_t &gt; \bar v_{z_{ff}}$$&#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756.6555"/>
  <p:tag name="LATEXADDIN" val="\documentclass{article}&#10;\usepackage{amsmath}&#10;\pagestyle{empty}&#10;\begin{document}&#10;&#10;$$\bar v_{z_{ff}} &gt; v_t &gt; v_c$$&#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68.2039"/>
  <p:tag name="LATEXADDIN" val="\documentclass{article}&#10;\usepackage{amsmath}&#10;\pagestyle{empty}&#10;\begin{document}&#10;&#10;$$v_c &gt; v_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TIMING" val="|0.7|0.3|0.1|0.1|1.7|1.7|2.1"/>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91.976"/>
  <p:tag name="LATEXADDIN" val="\documentclass{article}&#10;\usepackage{amsmath}&#10;\pagestyle{empty}&#10;\begin{document}&#10;&#10;&#10;$$L_{ff}$$&#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368.9539"/>
  <p:tag name="LATEXADDIN" val="\documentclass{article}&#10;\usepackage{amsmath}&#10;\pagestyle{empty}&#10;\begin{document}&#10;&#10;&#10;$$L_{Active}$$&#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411.6985"/>
  <p:tag name="LATEXADDIN" val="\documentclass{article}&#10;\usepackage{amsmath}&#10;\pagestyle{empty}&#10;\begin{document}&#10;&#10;$$\Pi_{fractal}$$&#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17.7353"/>
  <p:tag name="ORIGINALWIDTH" val="1253.843"/>
  <p:tag name="LATEXADDIN" val="\documentclass{article}&#10;\usepackage{amsmath}&#10;\pagestyle{empty}&#10;\begin{document}&#10;&#10;$$\bar v_{z_{Plate}} &gt; \bar v_{z_{Active}} &gt; \bar v_{z_{ff}} $$&#10;&#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017.998"/>
  <p:tag name="LATEXADDIN" val="\documentclass{article}&#10;\usepackage{amsmath}&#10;\pagestyle{empty}&#10;\begin{document}&#10;&#10;&#10;$$W_{Clarifier}  L_{Active}  \bar v_{z_{Active}} = Q_{Clarifier}$$&#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31.9835"/>
  <p:tag name="ORIGINALWIDTH" val="1679.79"/>
  <p:tag name="LATEXADDIN" val="\documentclass{article}&#10;\usepackage{amsmath}&#10;\pagestyle{empty}&#10;\begin{document}&#10;&#10;&#10;$$W_{Clarifier}  L_{ff}  v_{z_{ff}} = Q_{Clarifi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271521</TotalTime>
  <Words>4968</Words>
  <Application>Microsoft Office PowerPoint</Application>
  <PresentationFormat>Widescreen</PresentationFormat>
  <Paragraphs>692</Paragraphs>
  <Slides>109</Slides>
  <Notes>50</Notes>
  <HiddenSlides>0</HiddenSlides>
  <MMClips>10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23" baseType="lpstr">
      <vt:lpstr>Wingdings</vt:lpstr>
      <vt:lpstr>Helvetica</vt:lpstr>
      <vt:lpstr>Calibri</vt:lpstr>
      <vt:lpstr>Times New Roman</vt:lpstr>
      <vt:lpstr>Symbol</vt:lpstr>
      <vt:lpstr>MT Extra</vt:lpstr>
      <vt:lpstr>Book Antiqua</vt:lpstr>
      <vt:lpstr>Lato</vt:lpstr>
      <vt:lpstr>Candara</vt:lpstr>
      <vt:lpstr>Arial</vt:lpstr>
      <vt:lpstr>Century Gothic</vt:lpstr>
      <vt:lpstr>Cambria Math</vt:lpstr>
      <vt:lpstr>SWOT 2021</vt:lpstr>
      <vt:lpstr>Equation</vt:lpstr>
      <vt:lpstr>Clarification</vt:lpstr>
      <vt:lpstr>Topics</vt:lpstr>
      <vt:lpstr>Conventional Surface Water Treatment</vt:lpstr>
      <vt:lpstr>AguaClara Surface Water Treatment</vt:lpstr>
      <vt:lpstr>Floc-filter/Sed</vt:lpstr>
      <vt:lpstr>Elements of the Floc-filter/Sed</vt:lpstr>
      <vt:lpstr>Floc-filter/Sed</vt:lpstr>
      <vt:lpstr>PowerPoint Presentation</vt:lpstr>
      <vt:lpstr>We need your help to Name the Floc-filter/Sed!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Four sizes/types of Floc</vt:lpstr>
      <vt:lpstr>Floc Filter,  Plate Settler,  Floc Hopper</vt:lpstr>
      <vt:lpstr>Floc Filter</vt:lpstr>
      <vt:lpstr>Flocs have a finite capacity to capture incoming particles</vt:lpstr>
      <vt:lpstr>Floc filter performance deteriorates after the floc blanket begins wasting to the floc hopper!</vt:lpstr>
      <vt:lpstr>Plate Settler</vt:lpstr>
      <vt:lpstr>Flocs tumble down the plate settlers and grow larger</vt:lpstr>
      <vt:lpstr>Plate Settler Feeds  Floc Filter</vt:lpstr>
      <vt:lpstr>Floc maximum size based on each hemisphere trying to rotate</vt:lpstr>
      <vt:lpstr>Floc Filter Research</vt:lpstr>
      <vt:lpstr>PowerPoint Presentation</vt:lpstr>
      <vt:lpstr>PowerPoint Presentation</vt:lpstr>
      <vt:lpstr>Floc filters are very different from flocculation</vt:lpstr>
      <vt:lpstr>Floc filter Questions</vt:lpstr>
      <vt:lpstr>Floc filter Questions</vt:lpstr>
      <vt:lpstr>Jet Reverser</vt:lpstr>
      <vt:lpstr>Clarifier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Design of the Inlet Diffuser</vt:lpstr>
      <vt:lpstr>Is there a Vena Contracta?</vt:lpstr>
      <vt:lpstr>Jet velocity constraints: a min and a max</vt:lpstr>
      <vt:lpstr>Diffuser Dimensions</vt:lpstr>
      <vt:lpstr>Floc Hopper</vt:lpstr>
      <vt:lpstr>Self-cleaning, sludge-free Floc-filter/Sed (without using electricity)</vt:lpstr>
      <vt:lpstr>Floc Hopper Requirements</vt:lpstr>
      <vt:lpstr>Previous state-of-the-art… SUPERPULSATOR® Clarifier</vt:lpstr>
      <vt:lpstr>Why is there pulsing flow in a SuperPulsator?</vt:lpstr>
      <vt:lpstr>Clarification!</vt:lpstr>
      <vt:lpstr>Horizontal Flow Clarifier</vt:lpstr>
      <vt:lpstr>Vertical Flow Clarifier</vt:lpstr>
      <vt:lpstr>Settle Capture Velocity Guidelines</vt:lpstr>
      <vt:lpstr>Plate Settler</vt:lpstr>
      <vt:lpstr>Plate Settlers Capture Particles that settle faster than the plate settler capture velocity</vt:lpstr>
      <vt:lpstr>3 Requirements for Plate Settler Success</vt:lpstr>
      <vt:lpstr>Critical path for capture</vt:lpstr>
      <vt:lpstr>Settle Capture Velocity for Plate (and Tube) Settlers</vt:lpstr>
      <vt:lpstr>Equate times to obtain the capture velocity</vt:lpstr>
      <vt:lpstr>Clarifier vertical velocity components</vt:lpstr>
      <vt:lpstr>Plate Settler Design (AguaClara approach)</vt:lpstr>
      <vt:lpstr>Floc Filter,  Plate Settler,  Floc Hopper</vt:lpstr>
      <vt:lpstr>Reflections on learning</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 An example of a failure mode in sedimentation tanks</vt:lpstr>
      <vt:lpstr>Settled Turbidity at  San Nicolas</vt:lpstr>
      <vt:lpstr>Plate Settler Problems: Temperature Gradients</vt:lpstr>
      <vt:lpstr>Sed Tank Inlet design Opportunities as of 2022</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Floc escape at Agalteca (2009)</vt:lpstr>
      <vt:lpstr>Large scale circulation and poor performance is common in sedimentation tanks </vt:lpstr>
      <vt:lpstr>PowerPoint Presentation</vt:lpstr>
      <vt:lpstr>Inlet Manifold Improvements at Tamara</vt:lpstr>
      <vt:lpstr>Diffusers that Eliminate Circulation and Keep the Floc Filter in Suspension</vt:lpstr>
      <vt:lpstr>Floc hopper</vt:lpstr>
      <vt:lpstr>Moroceli – Fall 2014</vt:lpstr>
      <vt:lpstr>PowerPoint Presentation</vt:lpstr>
      <vt:lpstr>PowerPoint Presentation</vt:lpstr>
      <vt:lpstr>PowerPoint Presentation</vt:lpstr>
      <vt:lpstr>Diffusers direct a jet of water into the jet reverser</vt:lpstr>
      <vt:lpstr>PowerPoint Presentation</vt:lpstr>
      <vt:lpstr>Clarifier inlet and outlet</vt:lpstr>
      <vt:lpstr>PowerPoint Presentation</vt:lpstr>
      <vt:lpstr>Steps to take an Floc-filter/Sed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Floc-filter/Sed Conclusions</vt:lpstr>
      <vt:lpstr>Floc-filter/Sed Conclusions</vt:lpstr>
      <vt:lpstr>Invention Opportunities</vt:lpstr>
      <vt:lpstr>Coagulant dose setting based on rapid settling of flocculated water</vt:lpstr>
      <vt:lpstr>PowerPoint Presentation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7534</cp:revision>
  <dcterms:created xsi:type="dcterms:W3CDTF">2004-08-02T19:16:35Z</dcterms:created>
  <dcterms:modified xsi:type="dcterms:W3CDTF">2022-11-10T13:20:14Z</dcterms:modified>
</cp:coreProperties>
</file>